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30"/>
  </p:notesMasterIdLst>
  <p:handoutMasterIdLst>
    <p:handoutMasterId r:id="rId31"/>
  </p:handoutMasterIdLst>
  <p:sldIdLst>
    <p:sldId id="280" r:id="rId2"/>
    <p:sldId id="256" r:id="rId3"/>
    <p:sldId id="283" r:id="rId4"/>
    <p:sldId id="267" r:id="rId5"/>
    <p:sldId id="305" r:id="rId6"/>
    <p:sldId id="272" r:id="rId7"/>
    <p:sldId id="269" r:id="rId8"/>
    <p:sldId id="262" r:id="rId9"/>
    <p:sldId id="279" r:id="rId10"/>
    <p:sldId id="281" r:id="rId11"/>
    <p:sldId id="287" r:id="rId12"/>
    <p:sldId id="289" r:id="rId13"/>
    <p:sldId id="290" r:id="rId14"/>
    <p:sldId id="300" r:id="rId15"/>
    <p:sldId id="301" r:id="rId16"/>
    <p:sldId id="302" r:id="rId17"/>
    <p:sldId id="286" r:id="rId18"/>
    <p:sldId id="303" r:id="rId19"/>
    <p:sldId id="295" r:id="rId20"/>
    <p:sldId id="266" r:id="rId21"/>
    <p:sldId id="273" r:id="rId22"/>
    <p:sldId id="288" r:id="rId23"/>
    <p:sldId id="275" r:id="rId24"/>
    <p:sldId id="274" r:id="rId25"/>
    <p:sldId id="304" r:id="rId26"/>
    <p:sldId id="299" r:id="rId27"/>
    <p:sldId id="276" r:id="rId28"/>
    <p:sldId id="278"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clrMru>
    <a:srgbClr val="CF0000"/>
    <a:srgbClr val="FFE9D9"/>
    <a:srgbClr val="FFFF08"/>
    <a:srgbClr val="970A1A"/>
    <a:srgbClr val="1BCD15"/>
    <a:srgbClr val="FDB809"/>
    <a:srgbClr val="FFDCC9"/>
    <a:srgbClr val="FFBAEC"/>
    <a:srgbClr val="FF3FEB"/>
    <a:srgbClr val="FF80F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5" autoAdjust="0"/>
    <p:restoredTop sz="80294" autoAdjust="0"/>
  </p:normalViewPr>
  <p:slideViewPr>
    <p:cSldViewPr snapToGrid="0" snapToObjects="1">
      <p:cViewPr>
        <p:scale>
          <a:sx n="100" d="100"/>
          <a:sy n="100" d="100"/>
        </p:scale>
        <p:origin x="-1464"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8D0A0B-3D87-224B-BB6C-07141AC4FA59}" type="datetimeFigureOut">
              <a:rPr lang="en-US" smtClean="0"/>
              <a:t>10/3/11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C31B60-3313-6245-AF8D-646683D447BD}" type="slidenum">
              <a:rPr lang="en-US" smtClean="0"/>
              <a:t>‹#›</a:t>
            </a:fld>
            <a:endParaRPr lang="en-US"/>
          </a:p>
        </p:txBody>
      </p:sp>
    </p:spTree>
    <p:extLst>
      <p:ext uri="{BB962C8B-B14F-4D97-AF65-F5344CB8AC3E}">
        <p14:creationId xmlns:p14="http://schemas.microsoft.com/office/powerpoint/2010/main" val="2751088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65CC84-C890-7C49-A42F-0A1B15490BC6}" type="datetimeFigureOut">
              <a:rPr lang="en-US" smtClean="0"/>
              <a:t>10/3/11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6CDAE2-D2DF-C349-B923-5407DA021860}" type="slidenum">
              <a:rPr lang="en-US" smtClean="0"/>
              <a:t>‹#›</a:t>
            </a:fld>
            <a:endParaRPr lang="en-US"/>
          </a:p>
        </p:txBody>
      </p:sp>
    </p:spTree>
    <p:extLst>
      <p:ext uri="{BB962C8B-B14F-4D97-AF65-F5344CB8AC3E}">
        <p14:creationId xmlns:p14="http://schemas.microsoft.com/office/powerpoint/2010/main" val="1375442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OUR GOAL IS TO CREATE A 64 ACRE, ECOLOGICALLY SIGNIFICANT, PARK LAND WITHIN THE CITY LIMITS OF BOTHELL, WASHINGTON FOR RECREATION, EDUCATION AND THE CONSERVATION OF WILDLIFE HABITAT. TODAY </a:t>
            </a:r>
            <a:r>
              <a:rPr lang="en-US" b="1" dirty="0" smtClean="0"/>
              <a:t>THE CITY OF BOTHELL AND</a:t>
            </a:r>
            <a:r>
              <a:rPr lang="en-US" b="1" baseline="0" dirty="0" smtClean="0"/>
              <a:t> A CITIZENS GROUP, FRIENDS OF NORTH CREEK FOREST, SEEK A GRANT TO AQUIRE A 6 ACRE PARCEL WITHIN THIS LARGER FOREST.</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1</a:t>
            </a:fld>
            <a:endParaRPr lang="en-US"/>
          </a:p>
        </p:txBody>
      </p:sp>
    </p:spTree>
    <p:extLst>
      <p:ext uri="{BB962C8B-B14F-4D97-AF65-F5344CB8AC3E}">
        <p14:creationId xmlns:p14="http://schemas.microsoft.com/office/powerpoint/2010/main" val="1650545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IN THIS CLOSER VIEW YOU CAN SEE THERE ARE NO COMPARABLE PARKLANDS ON THIS 23 SQUARE MILE PROJECTION. NORTH CREEK FOREST IS THE ONLY LOCATION THAT CAN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PROVIDE RECREATION WITHIN A  MATURE UPLAND CONIFER FOREST SETTING THAT CITIZENS USUALLY DRIVE BEYOND THE SERVICE AREA AND OFTEN TO THE MOUNTAINS TO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EXPERIENCE. BLYTHE PARK IS PARTLY FORESTED WITH LESS CONNECTION TO NEIGHBORHOODS OR WORKPLACE. CENTENNIAL PARK, A FLOODPLAIN, ALSO HAS LIMITED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CONNECTION TO NEIGHBORHOODS.</a:t>
            </a:r>
            <a:endParaRPr lang="en-US" b="1" dirty="0" smtClean="0"/>
          </a:p>
        </p:txBody>
      </p:sp>
      <p:sp>
        <p:nvSpPr>
          <p:cNvPr id="4" name="Slide Number Placeholder 3"/>
          <p:cNvSpPr>
            <a:spLocks noGrp="1"/>
          </p:cNvSpPr>
          <p:nvPr>
            <p:ph type="sldNum" sz="quarter" idx="10"/>
          </p:nvPr>
        </p:nvSpPr>
        <p:spPr/>
        <p:txBody>
          <a:bodyPr/>
          <a:lstStyle/>
          <a:p>
            <a:fld id="{896CDAE2-D2DF-C349-B923-5407DA021860}" type="slidenum">
              <a:rPr lang="en-US" smtClean="0"/>
              <a:t>10</a:t>
            </a:fld>
            <a:endParaRPr lang="en-US"/>
          </a:p>
        </p:txBody>
      </p:sp>
    </p:spTree>
    <p:extLst>
      <p:ext uri="{BB962C8B-B14F-4D97-AF65-F5344CB8AC3E}">
        <p14:creationId xmlns:p14="http://schemas.microsoft.com/office/powerpoint/2010/main" val="914115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 NEED: ALMOST NO MATURE FOREST FOR RECREATION CAN BE FOUND WITHIN THE SERVICE AREA. IN THIS RESPECT NORTH CREEK FOREST IS UNIQUE.</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11</a:t>
            </a:fld>
            <a:endParaRPr lang="en-US"/>
          </a:p>
        </p:txBody>
      </p:sp>
    </p:spTree>
    <p:extLst>
      <p:ext uri="{BB962C8B-B14F-4D97-AF65-F5344CB8AC3E}">
        <p14:creationId xmlns:p14="http://schemas.microsoft.com/office/powerpoint/2010/main" val="3732681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WITHIN THE SERVICE AREA THER ARE 1947 RESIDENTS PER ACRE OF EXISTING LARGE PARK LANDS. </a:t>
            </a:r>
          </a:p>
        </p:txBody>
      </p:sp>
      <p:sp>
        <p:nvSpPr>
          <p:cNvPr id="4" name="Slide Number Placeholder 3"/>
          <p:cNvSpPr>
            <a:spLocks noGrp="1"/>
          </p:cNvSpPr>
          <p:nvPr>
            <p:ph type="sldNum" sz="quarter" idx="10"/>
          </p:nvPr>
        </p:nvSpPr>
        <p:spPr/>
        <p:txBody>
          <a:bodyPr/>
          <a:lstStyle/>
          <a:p>
            <a:fld id="{896CDAE2-D2DF-C349-B923-5407DA021860}" type="slidenum">
              <a:rPr lang="en-US" smtClean="0"/>
              <a:t>12</a:t>
            </a:fld>
            <a:endParaRPr lang="en-US"/>
          </a:p>
        </p:txBody>
      </p:sp>
    </p:spTree>
    <p:extLst>
      <p:ext uri="{BB962C8B-B14F-4D97-AF65-F5344CB8AC3E}">
        <p14:creationId xmlns:p14="http://schemas.microsoft.com/office/powerpoint/2010/main" val="3732681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THE POTENTIAL USE OF NORTH CREEK FOREST  INCLUDES HIKING, RUNNING, BIRDING, OUTDOOR EDUCATION, PICNICKING AND WILDLIFE PHOTOGRAPHY. </a:t>
            </a:r>
            <a:r>
              <a:rPr lang="en-US" b="1" dirty="0" smtClean="0"/>
              <a:t>WHILE ALL OF THE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ACTIVITIES CAN BE PERFORMED ANYWHERE….CLEARLY….THE SETTING PLAYS A</a:t>
            </a:r>
            <a:r>
              <a:rPr lang="en-US" b="1" baseline="0" dirty="0" smtClean="0"/>
              <a:t> SIGNIFICANT ROLL IN ATTRACTING PEOPLE TO THESE ACTIVITIES. NORTH CREEK FOREST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POSSESSES A RICHLY DIVERSE WILDLIFE HABITAT RARELY FOUND IN AN URBAN SETTING.</a:t>
            </a:r>
          </a:p>
        </p:txBody>
      </p:sp>
      <p:sp>
        <p:nvSpPr>
          <p:cNvPr id="4" name="Slide Number Placeholder 3"/>
          <p:cNvSpPr>
            <a:spLocks noGrp="1"/>
          </p:cNvSpPr>
          <p:nvPr>
            <p:ph type="sldNum" sz="quarter" idx="10"/>
          </p:nvPr>
        </p:nvSpPr>
        <p:spPr/>
        <p:txBody>
          <a:bodyPr/>
          <a:lstStyle/>
          <a:p>
            <a:fld id="{896CDAE2-D2DF-C349-B923-5407DA021860}" type="slidenum">
              <a:rPr lang="en-US" smtClean="0"/>
              <a:t>13</a:t>
            </a:fld>
            <a:endParaRPr lang="en-US"/>
          </a:p>
        </p:txBody>
      </p:sp>
    </p:spTree>
    <p:extLst>
      <p:ext uri="{BB962C8B-B14F-4D97-AF65-F5344CB8AC3E}">
        <p14:creationId xmlns:p14="http://schemas.microsoft.com/office/powerpoint/2010/main" val="3732681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NORTH</a:t>
            </a:r>
            <a:r>
              <a:rPr lang="en-US" b="1" baseline="0" dirty="0" smtClean="0"/>
              <a:t> CREEK FOREST FITS THE CRITERIA FOR WASHINGTON FISH AND WILDLIFE “PRIORITY HABITAT” DESIGNATION.</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14</a:t>
            </a:fld>
            <a:endParaRPr lang="en-US"/>
          </a:p>
        </p:txBody>
      </p:sp>
    </p:spTree>
    <p:extLst>
      <p:ext uri="{BB962C8B-B14F-4D97-AF65-F5344CB8AC3E}">
        <p14:creationId xmlns:p14="http://schemas.microsoft.com/office/powerpoint/2010/main" val="605450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SNOHOMISH COUNTY PARKS AND RECREATION PLAN STATES THE NEED TO AQUIRE HABITAT PARCELS</a:t>
            </a:r>
            <a:r>
              <a:rPr lang="en-US" b="1" baseline="0" dirty="0" smtClean="0"/>
              <a:t> THAT PRESERVE CRITICAL CORRIDORS. BOTHELL PARKS AND </a:t>
            </a:r>
          </a:p>
          <a:p>
            <a:endParaRPr lang="en-US" b="1" baseline="0" dirty="0" smtClean="0"/>
          </a:p>
          <a:p>
            <a:r>
              <a:rPr lang="en-US" b="1" baseline="0" dirty="0" smtClean="0"/>
              <a:t>RECREATION POLICY ALSO NOTES THE NEED TO CONNECT OPEN SPACE, AND CREATE CORRIDORS FOR WILDLIFE MIGRATION ROUTES AND GREENWAYS. </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15</a:t>
            </a:fld>
            <a:endParaRPr lang="en-US"/>
          </a:p>
        </p:txBody>
      </p:sp>
    </p:spTree>
    <p:extLst>
      <p:ext uri="{BB962C8B-B14F-4D97-AF65-F5344CB8AC3E}">
        <p14:creationId xmlns:p14="http://schemas.microsoft.com/office/powerpoint/2010/main" val="2644388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BOTHELL’S PARKS AND</a:t>
            </a:r>
            <a:r>
              <a:rPr lang="en-US" b="1" baseline="0" dirty="0" smtClean="0"/>
              <a:t> RECREATION POLICY ALSO SPEAKS TO A NEED TO ENSURE A PROPER FUTURE FOR URBAN FORESTS, WILDLIFE AND THE PRESVERVATION OF </a:t>
            </a:r>
          </a:p>
          <a:p>
            <a:endParaRPr lang="en-US" b="1" baseline="0" dirty="0" smtClean="0"/>
          </a:p>
          <a:p>
            <a:r>
              <a:rPr lang="en-US" b="1" baseline="0" dirty="0" smtClean="0"/>
              <a:t>ECOLOGICAL SYSTEMS IN THE CITY.</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16</a:t>
            </a:fld>
            <a:endParaRPr lang="en-US"/>
          </a:p>
        </p:txBody>
      </p:sp>
    </p:spTree>
    <p:extLst>
      <p:ext uri="{BB962C8B-B14F-4D97-AF65-F5344CB8AC3E}">
        <p14:creationId xmlns:p14="http://schemas.microsoft.com/office/powerpoint/2010/main" val="2810140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dirty="0" smtClean="0"/>
              <a:t>NORTH CREEK FOREST PROVIDES A UNIQUE LOCATION FOR OUTDOOR EDUCATION AND RECREATION SOUGHT BY THE UNIVERSITY OF WASHINGTON BOTHELL AND NORTHSHORE </a:t>
            </a:r>
          </a:p>
          <a:p>
            <a:endParaRPr lang="en-US" b="1" u="none" baseline="0" dirty="0" smtClean="0"/>
          </a:p>
          <a:p>
            <a:r>
              <a:rPr lang="en-US" b="1" u="none" baseline="0" dirty="0" smtClean="0"/>
              <a:t>SCHOOL DISTRICT.</a:t>
            </a:r>
          </a:p>
        </p:txBody>
      </p:sp>
      <p:sp>
        <p:nvSpPr>
          <p:cNvPr id="4" name="Slide Number Placeholder 3"/>
          <p:cNvSpPr>
            <a:spLocks noGrp="1"/>
          </p:cNvSpPr>
          <p:nvPr>
            <p:ph type="sldNum" sz="quarter" idx="10"/>
          </p:nvPr>
        </p:nvSpPr>
        <p:spPr/>
        <p:txBody>
          <a:bodyPr/>
          <a:lstStyle/>
          <a:p>
            <a:fld id="{896CDAE2-D2DF-C349-B923-5407DA021860}" type="slidenum">
              <a:rPr lang="en-US" smtClean="0"/>
              <a:t>17</a:t>
            </a:fld>
            <a:endParaRPr lang="en-US"/>
          </a:p>
        </p:txBody>
      </p:sp>
    </p:spTree>
    <p:extLst>
      <p:ext uri="{BB962C8B-B14F-4D97-AF65-F5344CB8AC3E}">
        <p14:creationId xmlns:p14="http://schemas.microsoft.com/office/powerpoint/2010/main" val="470625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KING COUNTY GROUNDWATER PROTECTION PROGRAM SITES THE NEED TO PROTECT HEADWATER</a:t>
            </a:r>
            <a:r>
              <a:rPr lang="en-US" b="1" baseline="0" dirty="0" smtClean="0"/>
              <a:t> WETLANDS, SEEPS AND GROUNDWATER RECHARGE AREAS IN BASINS </a:t>
            </a:r>
          </a:p>
          <a:p>
            <a:endParaRPr lang="en-US" b="1" baseline="0" dirty="0" smtClean="0"/>
          </a:p>
          <a:p>
            <a:r>
              <a:rPr lang="en-US" b="1" baseline="0" dirty="0" smtClean="0"/>
              <a:t>INCLUDING NORTH CREEK, THROUGH ACQUISITION. WITH 9 WETLANDS AND SEVEN STREAMS NORTH CREEK FOREST FILTERS WATER ALONG ALMOST A MILE OF WATERSHED.</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18</a:t>
            </a:fld>
            <a:endParaRPr lang="en-US"/>
          </a:p>
        </p:txBody>
      </p:sp>
    </p:spTree>
    <p:extLst>
      <p:ext uri="{BB962C8B-B14F-4D97-AF65-F5344CB8AC3E}">
        <p14:creationId xmlns:p14="http://schemas.microsoft.com/office/powerpoint/2010/main" val="1949331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FINALLY NORTH CREEK FOREST IS A NAMED PRIORITY IN KING AND SNOHOMISH COUNTY CONSERVATION FUTURES GRANTS, AND A WASHINGTON DEPARTMENT OF COMMERCE </a:t>
            </a:r>
          </a:p>
          <a:p>
            <a:endParaRPr lang="en-US" b="1" baseline="0" dirty="0" smtClean="0"/>
          </a:p>
          <a:p>
            <a:r>
              <a:rPr lang="en-US" b="1" baseline="0" dirty="0" smtClean="0"/>
              <a:t>CAPITAL GRANT.</a:t>
            </a:r>
            <a:endParaRPr lang="en-US" baseline="0" dirty="0" smtClean="0"/>
          </a:p>
        </p:txBody>
      </p:sp>
      <p:sp>
        <p:nvSpPr>
          <p:cNvPr id="4" name="Slide Number Placeholder 3"/>
          <p:cNvSpPr>
            <a:spLocks noGrp="1"/>
          </p:cNvSpPr>
          <p:nvPr>
            <p:ph type="sldNum" sz="quarter" idx="10"/>
          </p:nvPr>
        </p:nvSpPr>
        <p:spPr/>
        <p:txBody>
          <a:bodyPr/>
          <a:lstStyle/>
          <a:p>
            <a:fld id="{896CDAE2-D2DF-C349-B923-5407DA021860}" type="slidenum">
              <a:rPr lang="en-US" smtClean="0"/>
              <a:t>19</a:t>
            </a:fld>
            <a:endParaRPr lang="en-US"/>
          </a:p>
        </p:txBody>
      </p:sp>
    </p:spTree>
    <p:extLst>
      <p:ext uri="{BB962C8B-B14F-4D97-AF65-F5344CB8AC3E}">
        <p14:creationId xmlns:p14="http://schemas.microsoft.com/office/powerpoint/2010/main" val="1294860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NORTH CREEK FOREST IS RICH IN DIVERSITY, BOTH IN WILDLIFE AND NATIVE PLANTS. THIS IS BOTHELL’S LAST GREAT FOREST. </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2</a:t>
            </a:fld>
            <a:endParaRPr lang="en-US"/>
          </a:p>
        </p:txBody>
      </p:sp>
    </p:spTree>
    <p:extLst>
      <p:ext uri="{BB962C8B-B14F-4D97-AF65-F5344CB8AC3E}">
        <p14:creationId xmlns:p14="http://schemas.microsoft.com/office/powerpoint/2010/main" val="595530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ON URGENCY: THE TOP PHOTO SHOWS A 54 LOT SHORT PLAT AND DRAIN FIELD THAT WAS PROPOSED JUST BEFORE THE HOUSING MARKET CRASH. </a:t>
            </a:r>
          </a:p>
          <a:p>
            <a:endParaRPr lang="en-US" b="1" baseline="0" dirty="0" smtClean="0"/>
          </a:p>
          <a:p>
            <a:r>
              <a:rPr lang="en-US" b="1" baseline="0" dirty="0" smtClean="0"/>
              <a:t>THE INTERESTING BOTTOM PHOTO WAS TAKEN ON THE EDGE OF THE FOREST BEFORE THE ECONOMIC DOWNTURN. WITH THE RETURN OF MARKET PRESSURE, THE OPPORTUNITY </a:t>
            </a:r>
          </a:p>
          <a:p>
            <a:endParaRPr lang="en-US" b="1" baseline="0" dirty="0" smtClean="0"/>
          </a:p>
          <a:p>
            <a:r>
              <a:rPr lang="en-US" b="1" baseline="0" dirty="0" smtClean="0"/>
              <a:t>TO KEEP NORTH CREEK FOREST INTACT COULD BE LOST. UNIQUE RECREATION OPPORTUNITIES WILL BE LOST. A GIANT OUTDOOR LABORATORY WHERE 9000 STUDENTS CAN </a:t>
            </a:r>
          </a:p>
          <a:p>
            <a:endParaRPr lang="en-US" b="1" baseline="0" dirty="0" smtClean="0"/>
          </a:p>
          <a:p>
            <a:r>
              <a:rPr lang="en-US" b="1" baseline="0" dirty="0" smtClean="0"/>
              <a:t>STUDY A FOREST WITHIN WALKING DISTANCE WILL BE LOST.</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20</a:t>
            </a:fld>
            <a:endParaRPr lang="en-US"/>
          </a:p>
        </p:txBody>
      </p:sp>
    </p:spTree>
    <p:extLst>
      <p:ext uri="{BB962C8B-B14F-4D97-AF65-F5344CB8AC3E}">
        <p14:creationId xmlns:p14="http://schemas.microsoft.com/office/powerpoint/2010/main" val="1867968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OUR</a:t>
            </a:r>
            <a:r>
              <a:rPr lang="en-US" b="1" baseline="0" dirty="0" smtClean="0"/>
              <a:t> GOAL IS TO AQUIRE THIS VALUABLE PROPERTY BEFORE IT IS LOST IN THE NEXT BUSINESS CYCLE.</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21</a:t>
            </a:fld>
            <a:endParaRPr lang="en-US"/>
          </a:p>
        </p:txBody>
      </p:sp>
    </p:spTree>
    <p:extLst>
      <p:ext uri="{BB962C8B-B14F-4D97-AF65-F5344CB8AC3E}">
        <p14:creationId xmlns:p14="http://schemas.microsoft.com/office/powerpoint/2010/main" val="707122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WE ARE AQUIRING PARCELS AS GRANTS ARE AWARDED. GRANT AWARDS ARE ALREADY IN PLACE FOR THE 35 ACRE PARCEL</a:t>
            </a:r>
            <a:r>
              <a:rPr lang="en-US" b="1" baseline="0" dirty="0" smtClean="0"/>
              <a:t>.  A MATCH IS IN PLACE FOR THE 6 ACRE PARCEL, THE </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SUBJECT OF THIS GRANT APPLICATION, AND WE HAVE A WILLING SELLER. PASSIVE RECREATION IS VIABLE ON BOTH THE 6 AND 35 ACRE PARCELS UPON PURCHASE AS THEY ARE CONNECTED BY 112 TH AVE NE AND A POTENTIAL, BUT LIKELY UNNECESSARY, LINKING TRAIL SHOWN IN GREEN. REGARDING THE REMAINING TWO LAND OWNERS: CASCADE LAND CONSERVANCY IS PURSUING A ROLL TO FACILITATE THE ACQUISITION OF THESE PROPERTIES FOR CONSERVATION PURPOSES, AND THE ORGANIZATION INTENDS, UPON ACCEPTANCE OF THEIR AGREEMENT, TO WORK WITH LANDOWNERS, THE CITY AND THE COMMUNITY IN THIS REGARD. ALL PARTIES HAVE EXPRESSED INTEREST BUT THE CONTRACT WILL NOT BE SIGNED FOR ANOTHER WEEK. THIS MAY BE A GOOD PLACE TO ADD THAT WE HAVE ALSO RECEIVED A WRITTEN ENDORSEMENT FROM THE TULLALIP TRIBES. </a:t>
            </a:r>
          </a:p>
        </p:txBody>
      </p:sp>
      <p:sp>
        <p:nvSpPr>
          <p:cNvPr id="4" name="Slide Number Placeholder 3"/>
          <p:cNvSpPr>
            <a:spLocks noGrp="1"/>
          </p:cNvSpPr>
          <p:nvPr>
            <p:ph type="sldNum" sz="quarter" idx="10"/>
          </p:nvPr>
        </p:nvSpPr>
        <p:spPr/>
        <p:txBody>
          <a:bodyPr/>
          <a:lstStyle/>
          <a:p>
            <a:fld id="{896CDAE2-D2DF-C349-B923-5407DA021860}" type="slidenum">
              <a:rPr lang="en-US" smtClean="0"/>
              <a:t>22</a:t>
            </a:fld>
            <a:endParaRPr lang="en-US"/>
          </a:p>
        </p:txBody>
      </p:sp>
    </p:spTree>
    <p:extLst>
      <p:ext uri="{BB962C8B-B14F-4D97-AF65-F5344CB8AC3E}">
        <p14:creationId xmlns:p14="http://schemas.microsoft.com/office/powerpoint/2010/main" val="2402386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COMMITTED STEWARDSHIP PARTNERS INCLUDE </a:t>
            </a:r>
            <a:r>
              <a:rPr lang="en-US" b="1" baseline="0" dirty="0" smtClean="0"/>
              <a:t>BOTHELL PARKS, FRIENDS OF NORTH CREEK FOREST, UNIVERSITY OF WASHINGTON/CASCADIA COMMUNITY COLLEGE </a:t>
            </a:r>
          </a:p>
          <a:p>
            <a:endParaRPr lang="en-US" b="1" baseline="0" dirty="0" smtClean="0"/>
          </a:p>
          <a:p>
            <a:r>
              <a:rPr lang="en-US" b="1" baseline="0" dirty="0" smtClean="0"/>
              <a:t>SUSTAINABILITY ORGANIZATION AND MEMBERS OF THE EASTSIDE CHAPTER OF WASHINGTON NATIVE PLANT SOCIETY. </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23</a:t>
            </a:fld>
            <a:endParaRPr lang="en-US"/>
          </a:p>
        </p:txBody>
      </p:sp>
    </p:spTree>
    <p:extLst>
      <p:ext uri="{BB962C8B-B14F-4D97-AF65-F5344CB8AC3E}">
        <p14:creationId xmlns:p14="http://schemas.microsoft.com/office/powerpoint/2010/main" val="4286640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 ACQUISITION</a:t>
            </a:r>
            <a:r>
              <a:rPr lang="en-US" b="1" baseline="0" dirty="0" smtClean="0"/>
              <a:t> WILL ENHANCE RECREATION ACCESS AND OPPORTUINTIES, ENGAGE YOUNG PEOPLE IN CONSERVATION AND THE GREAT OUTDOORS, AND WILL HELP </a:t>
            </a:r>
          </a:p>
          <a:p>
            <a:r>
              <a:rPr lang="en-US" b="1" baseline="0" dirty="0" smtClean="0"/>
              <a:t>US ESTABLISH A MAGNIFICENT URBAN PARK LAND. AS AN EXAMPLE OF ENGAGING YOUNG PEOPLE IN RESTORATION, NORTHSHORE SCHOOL DISTRICT TEACHERS ARE MAKING PLANS FOR THEIR STUDENTS TO BE INVOLVED IN FOREST ACTIVITIES AND EDUCATION AND UW FACULTY IS POISED TO ASSIGN 6 SENIORS TO A 10 CREDIT 1 YEAR RESTORATION DESIGN AND IMPLEMENTATION PROJECT.</a:t>
            </a:r>
          </a:p>
          <a:p>
            <a:r>
              <a:rPr lang="en-US" b="1" baseline="0" dirty="0" smtClean="0"/>
              <a:t>UNDER THE 2011 GOALS FOR POINT 5, NOT SHOWN ON THE SLIDE:</a:t>
            </a:r>
          </a:p>
          <a:p>
            <a:r>
              <a:rPr lang="en-US" b="1" baseline="0" dirty="0" smtClean="0"/>
              <a:t>FOR 1A &amp; 1E WE SEEK TO AQUIRE A UNIQUE URBAN NATURAL AREA RICH IN WILDLIFE HABITAT OTHERWISE UNAVAILABLE IN THE SERVICE AREA. 3C, WE SEEK TO CONSERVE AN IMPORTANT NATURAL AREA VALUABLE TO WILDLIFE THAT PROTECTS RIVER CORRIDOR AND WILL BE ACCESSIBLE TO THE PUBLIC. THIS MILE LONG FOREST IS ONE OF THE MOST SIGNIFICANT FORESTS LEFT IN THE NORTH CREK SUB BASIN, FILTERING SURFACE WATER FLOWING INTO NORTH CREEK, AND THE SAMAMMISH RIVER, STREAMS  SUPPORTING CHINOOK SALMON, A SPECIES CURRENTLY LISTED UNDER THE ENDANGERED SPECIES ACT.</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24</a:t>
            </a:fld>
            <a:endParaRPr lang="en-US"/>
          </a:p>
        </p:txBody>
      </p:sp>
    </p:spTree>
    <p:extLst>
      <p:ext uri="{BB962C8B-B14F-4D97-AF65-F5344CB8AC3E}">
        <p14:creationId xmlns:p14="http://schemas.microsoft.com/office/powerpoint/2010/main" val="2244014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ALSO NOTE THE FIT WITH FEDERAL PROGRAM GOALS:</a:t>
            </a:r>
            <a:r>
              <a:rPr lang="en-US" b="1" baseline="0" dirty="0" smtClean="0"/>
              <a:t> WHILE OTHER SCHOOLS ARE CLOSE, CANYON PARK JR HI SCHOOL AND THEIR RUNNING TRACK ARE RIGHT ON THE </a:t>
            </a:r>
          </a:p>
          <a:p>
            <a:endParaRPr lang="en-US" b="1" baseline="0" dirty="0" smtClean="0"/>
          </a:p>
          <a:p>
            <a:r>
              <a:rPr lang="en-US" b="1" baseline="0" dirty="0" smtClean="0"/>
              <a:t>FOREST BOUNDARY WITH AN ENTRY POINT TO PLANNED FOREST TRAILS. </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25</a:t>
            </a:fld>
            <a:endParaRPr lang="en-US"/>
          </a:p>
        </p:txBody>
      </p:sp>
    </p:spTree>
    <p:extLst>
      <p:ext uri="{BB962C8B-B14F-4D97-AF65-F5344CB8AC3E}">
        <p14:creationId xmlns:p14="http://schemas.microsoft.com/office/powerpoint/2010/main" val="4197768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ON READINESS; KING COUNTY CONSERVATION FUTURES MATCHING FUNDS HAVE ALREADY BEEN RECEIVED. RESTORATION WORK HAS ALREADY BEGUN WITH THE COOPERATION </a:t>
            </a:r>
          </a:p>
          <a:p>
            <a:endParaRPr lang="en-US" b="1" baseline="0" dirty="0" smtClean="0"/>
          </a:p>
          <a:p>
            <a:r>
              <a:rPr lang="en-US" b="1" baseline="0" dirty="0" smtClean="0"/>
              <a:t>OF THE OWNERS WHO HAVE BEEN CONTACTED AND ARE WILLING SELLERS. A SIMPLE APPRAISAL HAS BEEN COMPLETED AND THE PROPERTY IS READY FOR PASSIVE USE BY </a:t>
            </a:r>
          </a:p>
          <a:p>
            <a:endParaRPr lang="en-US" b="1" baseline="0" dirty="0" smtClean="0"/>
          </a:p>
          <a:p>
            <a:r>
              <a:rPr lang="en-US" b="1" baseline="0" dirty="0" smtClean="0"/>
              <a:t>THE PUBLIC IMMEDIATLEY UPON PURCHASE. </a:t>
            </a:r>
          </a:p>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26</a:t>
            </a:fld>
            <a:endParaRPr lang="en-US"/>
          </a:p>
        </p:txBody>
      </p:sp>
    </p:spTree>
    <p:extLst>
      <p:ext uri="{BB962C8B-B14F-4D97-AF65-F5344CB8AC3E}">
        <p14:creationId xmlns:p14="http://schemas.microsoft.com/office/powerpoint/2010/main" val="1149818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FOR COST EFFICIENCIES: OVER 2000 HOURS HAVE BEEN PLEDGED FOR FOR</a:t>
            </a:r>
            <a:r>
              <a:rPr lang="en-US" b="1" baseline="0" dirty="0" smtClean="0"/>
              <a:t> RESTORATION AND STEWARDSHIP INCLUDING RESTORATION ECOLOGY EXPERTS. $8000 HAVE </a:t>
            </a:r>
          </a:p>
          <a:p>
            <a:endParaRPr lang="en-US" b="1" baseline="0" dirty="0" smtClean="0"/>
          </a:p>
          <a:p>
            <a:r>
              <a:rPr lang="en-US" b="1" baseline="0" dirty="0" smtClean="0"/>
              <a:t>ALREADY BEEN DONATED BY CITIZENS FOR CONSERVATION OUTREACH OVER THE LAST 7 MONTHS. IN ADDITION THE UW BOTHELL RESTORATION ECOLOGY NETWORK IS </a:t>
            </a:r>
          </a:p>
          <a:p>
            <a:endParaRPr lang="en-US" b="1" baseline="0" dirty="0" smtClean="0"/>
          </a:p>
          <a:p>
            <a:r>
              <a:rPr lang="en-US" b="1" baseline="0" dirty="0" smtClean="0"/>
              <a:t>ALREADY SURVEYING THE PROPERTY FOR RESTORATION.</a:t>
            </a:r>
          </a:p>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27</a:t>
            </a:fld>
            <a:endParaRPr lang="en-US"/>
          </a:p>
        </p:txBody>
      </p:sp>
    </p:spTree>
    <p:extLst>
      <p:ext uri="{BB962C8B-B14F-4D97-AF65-F5344CB8AC3E}">
        <p14:creationId xmlns:p14="http://schemas.microsoft.com/office/powerpoint/2010/main" val="542836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ACQUISITION</a:t>
            </a:r>
            <a:r>
              <a:rPr lang="en-US" b="1" baseline="0" dirty="0" smtClean="0"/>
              <a:t> OF NORTH CREEK FOREST WILL HAVE A PROFOUND EFFECT ON THE FUTURE OF BOTHELL. IT WILL COMPLETE A VISION FOR A CITY THAT POSSESSES A RARE </a:t>
            </a:r>
          </a:p>
          <a:p>
            <a:endParaRPr lang="en-US" b="1" baseline="0" dirty="0" smtClean="0"/>
          </a:p>
          <a:p>
            <a:r>
              <a:rPr lang="en-US" b="1" baseline="0" dirty="0" smtClean="0"/>
              <a:t>COMBINATION OF HIGH DENSITY HOUSING, A VIBRANT DOWNTOWN CORE, A JOB RICH CORRIDOR, COLLEGE AND UNIVERSITY CAMPUSES, WETLANDS, SALMON STREAMS AND AN </a:t>
            </a:r>
          </a:p>
          <a:p>
            <a:endParaRPr lang="en-US" b="1" baseline="0" dirty="0" smtClean="0"/>
          </a:p>
          <a:p>
            <a:r>
              <a:rPr lang="en-US" b="1" baseline="0" dirty="0" smtClean="0"/>
              <a:t>UPLAND CONIFER FOREST PARK LAND ALL WITHIN WALKING DISTANCE, A REGIONAL BICYCLE TRAIL SYSTEM AND EASY FREEWAY ACCESS. THANK YOU.</a:t>
            </a:r>
          </a:p>
        </p:txBody>
      </p:sp>
      <p:sp>
        <p:nvSpPr>
          <p:cNvPr id="4" name="Slide Number Placeholder 3"/>
          <p:cNvSpPr>
            <a:spLocks noGrp="1"/>
          </p:cNvSpPr>
          <p:nvPr>
            <p:ph type="sldNum" sz="quarter" idx="10"/>
          </p:nvPr>
        </p:nvSpPr>
        <p:spPr/>
        <p:txBody>
          <a:bodyPr/>
          <a:lstStyle/>
          <a:p>
            <a:fld id="{896CDAE2-D2DF-C349-B923-5407DA021860}" type="slidenum">
              <a:rPr lang="en-US" smtClean="0"/>
              <a:t>28</a:t>
            </a:fld>
            <a:endParaRPr lang="en-US"/>
          </a:p>
        </p:txBody>
      </p:sp>
    </p:spTree>
    <p:extLst>
      <p:ext uri="{BB962C8B-B14F-4D97-AF65-F5344CB8AC3E}">
        <p14:creationId xmlns:p14="http://schemas.microsoft.com/office/powerpoint/2010/main" val="4144132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THE FOREST AND THE CITY OF BOTHELL SPAN ACROSS TWO COUNTIES, KING AND SNOHOMISH. </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3</a:t>
            </a:fld>
            <a:endParaRPr lang="en-US"/>
          </a:p>
        </p:txBody>
      </p:sp>
    </p:spTree>
    <p:extLst>
      <p:ext uri="{BB962C8B-B14F-4D97-AF65-F5344CB8AC3E}">
        <p14:creationId xmlns:p14="http://schemas.microsoft.com/office/powerpoint/2010/main" val="3784846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BOTHELL IS LOCATED TEN MILES NORTHEAST OF SEATTLE.</a:t>
            </a:r>
            <a:r>
              <a:rPr lang="en-US" b="1" baseline="0" dirty="0" smtClean="0"/>
              <a:t> THE FOREST IS ABOUT ONE MILE FROM BOTHELL’S CITY HALL.</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4</a:t>
            </a:fld>
            <a:endParaRPr lang="en-US"/>
          </a:p>
        </p:txBody>
      </p:sp>
    </p:spTree>
    <p:extLst>
      <p:ext uri="{BB962C8B-B14F-4D97-AF65-F5344CB8AC3E}">
        <p14:creationId xmlns:p14="http://schemas.microsoft.com/office/powerpoint/2010/main" val="2896241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NORTH</a:t>
            </a:r>
            <a:r>
              <a:rPr lang="en-US" b="1" baseline="0" dirty="0" smtClean="0"/>
              <a:t> CREEK FOREST IS COMPOSED OF 5 PARCELS. THREE GRANTS HAVE MADE IT POSSIBLE FOR BOTHELL TO ENTER INTO NEGOTIATIONS TO PURCHASE THE TOP 35 ACRES. THE HIGHLIGHTED 6 ACRE PARCEL IS THE SUBJECT OF TODAY’S APPLICATION. </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5</a:t>
            </a:fld>
            <a:endParaRPr lang="en-US"/>
          </a:p>
        </p:txBody>
      </p:sp>
    </p:spTree>
    <p:extLst>
      <p:ext uri="{BB962C8B-B14F-4D97-AF65-F5344CB8AC3E}">
        <p14:creationId xmlns:p14="http://schemas.microsoft.com/office/powerpoint/2010/main" val="1105586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OK,</a:t>
            </a:r>
            <a:r>
              <a:rPr lang="en-US" sz="1200" b="1" baseline="0" dirty="0" smtClean="0"/>
              <a:t> LETS DISCUSS </a:t>
            </a:r>
            <a:r>
              <a:rPr lang="en-US" sz="1200" b="1" dirty="0" smtClean="0"/>
              <a:t>SCORP AND OVERALL CONCEPTUAL</a:t>
            </a:r>
            <a:r>
              <a:rPr lang="en-US" sz="1200" b="1" baseline="0" dirty="0" smtClean="0"/>
              <a:t> DESIGN </a:t>
            </a:r>
            <a:r>
              <a:rPr lang="en-US" sz="1200" b="1" dirty="0" smtClean="0"/>
              <a:t>: OUR</a:t>
            </a:r>
            <a:r>
              <a:rPr lang="en-US" sz="1200" b="1" baseline="0" dirty="0" smtClean="0"/>
              <a:t> CURRENT APPLICATION IS FOR ACQUISITION. PLANNED RECREATIONAL USES WILL INCLUDE WALKING </a:t>
            </a:r>
          </a:p>
          <a:p>
            <a:endParaRPr lang="en-US" sz="1200" b="1" baseline="0" dirty="0" smtClean="0"/>
          </a:p>
          <a:p>
            <a:r>
              <a:rPr lang="en-US" sz="1200" b="1" baseline="0" dirty="0" smtClean="0"/>
              <a:t>(TRAILS IN BLUE), HIKING, CROSS COUNTRY RUNNING, SOME LEVEL, LOW STRESS WALKING SECTIONS AND CONNECTION TO A REGIONAL TRAIL SYSTEM (IN RED). PROPOSED </a:t>
            </a:r>
          </a:p>
          <a:p>
            <a:endParaRPr lang="en-US" sz="1200" b="1" baseline="0" dirty="0" smtClean="0"/>
          </a:p>
          <a:p>
            <a:r>
              <a:rPr lang="en-US" sz="1200" b="1" baseline="0" dirty="0" smtClean="0"/>
              <a:t>ACCESS POINTS AND TRAILS PROVIDE ACTIVE CONNECTIONS TO THE WORKPLACE, FOREST, NEIGHBORHOODS AND SCHOOL. PARKING IS SHOWN IN TWO LOCATIONS WITH WALK IN </a:t>
            </a:r>
          </a:p>
          <a:p>
            <a:endParaRPr lang="en-US" sz="1200" b="1" baseline="0" dirty="0" smtClean="0"/>
          </a:p>
          <a:p>
            <a:r>
              <a:rPr lang="en-US" sz="1200" b="1" baseline="0" dirty="0" smtClean="0"/>
              <a:t>ACSESS AT FIVE POINTS.</a:t>
            </a:r>
            <a:endParaRPr lang="en-US" sz="1200" b="1" dirty="0"/>
          </a:p>
        </p:txBody>
      </p:sp>
      <p:sp>
        <p:nvSpPr>
          <p:cNvPr id="4" name="Slide Number Placeholder 3"/>
          <p:cNvSpPr>
            <a:spLocks noGrp="1"/>
          </p:cNvSpPr>
          <p:nvPr>
            <p:ph type="sldNum" sz="quarter" idx="10"/>
          </p:nvPr>
        </p:nvSpPr>
        <p:spPr/>
        <p:txBody>
          <a:bodyPr/>
          <a:lstStyle/>
          <a:p>
            <a:fld id="{896CDAE2-D2DF-C349-B923-5407DA021860}" type="slidenum">
              <a:rPr lang="en-US" smtClean="0"/>
              <a:t>6</a:t>
            </a:fld>
            <a:endParaRPr lang="en-US"/>
          </a:p>
        </p:txBody>
      </p:sp>
    </p:spTree>
    <p:extLst>
      <p:ext uri="{BB962C8B-B14F-4D97-AF65-F5344CB8AC3E}">
        <p14:creationId xmlns:p14="http://schemas.microsoft.com/office/powerpoint/2010/main" val="3589957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HERE YOU</a:t>
            </a:r>
            <a:r>
              <a:rPr lang="en-US" b="1" baseline="0" dirty="0" smtClean="0"/>
              <a:t> HAVE A BETTER LOOK AT THE ACTIVE CONNECTION TO THE REGIONAL TRAIL SYSTEM. THE BURKE-GILMAN SAMMAMISH RIVER TRAIL SYSTEM (IN YELLOW) JOINS WITH </a:t>
            </a:r>
          </a:p>
          <a:p>
            <a:endParaRPr lang="en-US" b="1" baseline="0" dirty="0" smtClean="0"/>
          </a:p>
          <a:p>
            <a:r>
              <a:rPr lang="en-US" b="1" baseline="0" dirty="0" smtClean="0"/>
              <a:t>THE NORTH CREEK TRAIL (IN GREEN). THE RED CONNECTING LINE REPRESENTS A DEAD END ROAD, 112</a:t>
            </a:r>
            <a:r>
              <a:rPr lang="en-US" b="1" baseline="30000" dirty="0" smtClean="0"/>
              <a:t>TH</a:t>
            </a:r>
            <a:r>
              <a:rPr lang="en-US" b="1" baseline="0" dirty="0" smtClean="0"/>
              <a:t> AVE NE, LINKING THE FOREST TO THE TRAIL SYSTEM. A SIMPLE BICYCLE AND </a:t>
            </a:r>
          </a:p>
          <a:p>
            <a:endParaRPr lang="en-US" b="1" baseline="0" dirty="0" smtClean="0"/>
          </a:p>
          <a:p>
            <a:r>
              <a:rPr lang="en-US" b="1" baseline="0" dirty="0" smtClean="0"/>
              <a:t>WALKING LANE DEMARCATION ALONG THIS ¼ MILE ROAD IS ALL THAT IS NEEDED TO PROVIDE A SAFE LINK TO THESE REGIONAL TRAILS.</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7</a:t>
            </a:fld>
            <a:endParaRPr lang="en-US"/>
          </a:p>
        </p:txBody>
      </p:sp>
    </p:spTree>
    <p:extLst>
      <p:ext uri="{BB962C8B-B14F-4D97-AF65-F5344CB8AC3E}">
        <p14:creationId xmlns:p14="http://schemas.microsoft.com/office/powerpoint/2010/main" val="1542085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THE PHOTO ON THE RIGHT VIVIDLY PORTRAYS THE PRESSURE OF URBAN GROWTH….</a:t>
            </a:r>
            <a:r>
              <a:rPr lang="en-US" b="1" baseline="0" dirty="0" smtClean="0"/>
              <a:t> BUT THERE IS ANOTHER STORY ABOUT THIS FOREST. THE MAP ON THE LEFT DEPICTS EIGHT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SCHOOLS WITH OVER 9000 STUDENTS WITHIN WALKING DISTANCE OF THE FOREST. WITH ACQUISITION STUDENTS CAN EXPERIENCE EDUCATION AND RECREATION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OPPORTUNITIES WITHOUT THE USE OF A CAR….  IN THE PHOTO YOU WILL ALSO NOTE NEIGHBORHOODS TO THE LEFT OF THE FOREST AND A HIGH DENSITY JOBS CORRIDOR TO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THE RIGHT. WALKING LINKS TO JOBS, NEIGHBORHOODS AND PARK LAND OFFER HEALTHY ALTERNATIVES FOR OTHERWISE CAR BOUND CITIZENS.</a:t>
            </a:r>
          </a:p>
        </p:txBody>
      </p:sp>
      <p:sp>
        <p:nvSpPr>
          <p:cNvPr id="4" name="Slide Number Placeholder 3"/>
          <p:cNvSpPr>
            <a:spLocks noGrp="1"/>
          </p:cNvSpPr>
          <p:nvPr>
            <p:ph type="sldNum" sz="quarter" idx="10"/>
          </p:nvPr>
        </p:nvSpPr>
        <p:spPr/>
        <p:txBody>
          <a:bodyPr/>
          <a:lstStyle/>
          <a:p>
            <a:fld id="{896CDAE2-D2DF-C349-B923-5407DA021860}" type="slidenum">
              <a:rPr lang="en-US" smtClean="0"/>
              <a:t>8</a:t>
            </a:fld>
            <a:endParaRPr lang="en-US"/>
          </a:p>
        </p:txBody>
      </p:sp>
    </p:spTree>
    <p:extLst>
      <p:ext uri="{BB962C8B-B14F-4D97-AF65-F5344CB8AC3E}">
        <p14:creationId xmlns:p14="http://schemas.microsoft.com/office/powerpoint/2010/main" val="3070364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HERE YOU CAN SEE THE ENTIRE SERVICE AREA…. LOCATED</a:t>
            </a:r>
            <a:r>
              <a:rPr lang="en-US" b="1" baseline="0" dirty="0" smtClean="0"/>
              <a:t> BETWEEN THE MAJOR CITIES OF SEATTLE, BELLEVUE AND LYNNWOOD, NORTH CREEK FOREST IS WITHIN A 10 MINUTE </a:t>
            </a:r>
          </a:p>
          <a:p>
            <a:endParaRPr lang="en-US" b="1" baseline="0" dirty="0" smtClean="0"/>
          </a:p>
          <a:p>
            <a:r>
              <a:rPr lang="en-US" b="1" baseline="0" dirty="0" smtClean="0"/>
              <a:t>DRIVE FOR 185,000 RESIDENTS. REGIONAL BIKE TRAILS LINK ALL OF THESE POPULATION CENTERS TO THE FOREST.</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9</a:t>
            </a:fld>
            <a:endParaRPr lang="en-US"/>
          </a:p>
        </p:txBody>
      </p:sp>
    </p:spTree>
    <p:extLst>
      <p:ext uri="{BB962C8B-B14F-4D97-AF65-F5344CB8AC3E}">
        <p14:creationId xmlns:p14="http://schemas.microsoft.com/office/powerpoint/2010/main" val="2065129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8244AE-D107-9249-884F-665314177B7D}" type="datetimeFigureOut">
              <a:rPr lang="en-US" smtClean="0"/>
              <a:t>10/3/11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1214501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8244AE-D107-9249-884F-665314177B7D}" type="datetimeFigureOut">
              <a:rPr lang="en-US" smtClean="0"/>
              <a:t>10/3/11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93814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8244AE-D107-9249-884F-665314177B7D}" type="datetimeFigureOut">
              <a:rPr lang="en-US" smtClean="0"/>
              <a:t>10/3/11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4116174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8244AE-D107-9249-884F-665314177B7D}" type="datetimeFigureOut">
              <a:rPr lang="en-US" smtClean="0"/>
              <a:t>10/3/11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964770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8244AE-D107-9249-884F-665314177B7D}" type="datetimeFigureOut">
              <a:rPr lang="en-US" smtClean="0"/>
              <a:t>10/3/11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1386496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8244AE-D107-9249-884F-665314177B7D}" type="datetimeFigureOut">
              <a:rPr lang="en-US" smtClean="0"/>
              <a:t>10/3/11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3146137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8244AE-D107-9249-884F-665314177B7D}" type="datetimeFigureOut">
              <a:rPr lang="en-US" smtClean="0"/>
              <a:t>10/3/11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2175471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8244AE-D107-9249-884F-665314177B7D}" type="datetimeFigureOut">
              <a:rPr lang="en-US" smtClean="0"/>
              <a:t>10/3/11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1016993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244AE-D107-9249-884F-665314177B7D}" type="datetimeFigureOut">
              <a:rPr lang="en-US" smtClean="0"/>
              <a:t>10/3/11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3602133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8244AE-D107-9249-884F-665314177B7D}" type="datetimeFigureOut">
              <a:rPr lang="en-US" smtClean="0"/>
              <a:t>10/3/11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3505342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8244AE-D107-9249-884F-665314177B7D}" type="datetimeFigureOut">
              <a:rPr lang="en-US" smtClean="0"/>
              <a:t>10/3/11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28979943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244AE-D107-9249-884F-665314177B7D}" type="datetimeFigureOut">
              <a:rPr lang="en-US" smtClean="0"/>
              <a:t>10/3/11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0C819B-02A3-6847-A4BC-BF062D8CA0F3}" type="slidenum">
              <a:rPr lang="en-US" smtClean="0"/>
              <a:t>‹#›</a:t>
            </a:fld>
            <a:endParaRPr lang="en-US"/>
          </a:p>
        </p:txBody>
      </p:sp>
    </p:spTree>
    <p:extLst>
      <p:ext uri="{BB962C8B-B14F-4D97-AF65-F5344CB8AC3E}">
        <p14:creationId xmlns:p14="http://schemas.microsoft.com/office/powerpoint/2010/main" val="318934411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10.jp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4.tiff"/><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7.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jp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 name="Picture 2" descr="Logo_FINAL_digita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700" y="3556000"/>
            <a:ext cx="4597400" cy="2136586"/>
          </a:xfrm>
          <a:prstGeom prst="rect">
            <a:avLst/>
          </a:prstGeom>
        </p:spPr>
      </p:pic>
      <p:pic>
        <p:nvPicPr>
          <p:cNvPr id="4" name="Picture 3"/>
          <p:cNvPicPr>
            <a:picLocks noChangeAspect="1"/>
          </p:cNvPicPr>
          <p:nvPr/>
        </p:nvPicPr>
        <p:blipFill>
          <a:blip r:embed="rId4"/>
          <a:stretch>
            <a:fillRect/>
          </a:stretch>
        </p:blipFill>
        <p:spPr>
          <a:xfrm>
            <a:off x="3314700" y="1066800"/>
            <a:ext cx="2311400" cy="1943100"/>
          </a:xfrm>
          <a:prstGeom prst="rect">
            <a:avLst/>
          </a:prstGeom>
        </p:spPr>
      </p:pic>
      <p:sp>
        <p:nvSpPr>
          <p:cNvPr id="2" name="TextBox 1"/>
          <p:cNvSpPr txBox="1"/>
          <p:nvPr/>
        </p:nvSpPr>
        <p:spPr>
          <a:xfrm>
            <a:off x="-1066800" y="1562100"/>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9855637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2000" y="0"/>
            <a:ext cx="5063302" cy="6858000"/>
          </a:xfrm>
          <a:prstGeom prst="rect">
            <a:avLst/>
          </a:prstGeom>
        </p:spPr>
      </p:pic>
      <p:cxnSp>
        <p:nvCxnSpPr>
          <p:cNvPr id="4" name="Straight Connector 3"/>
          <p:cNvCxnSpPr/>
          <p:nvPr/>
        </p:nvCxnSpPr>
        <p:spPr>
          <a:xfrm flipH="1" flipV="1">
            <a:off x="5095875" y="2784475"/>
            <a:ext cx="22225" cy="968375"/>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5118100" y="3752850"/>
            <a:ext cx="276225"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5092700" y="2790825"/>
            <a:ext cx="289478" cy="962025"/>
          </a:xfrm>
          <a:custGeom>
            <a:avLst/>
            <a:gdLst>
              <a:gd name="connsiteX0" fmla="*/ 0 w 289478"/>
              <a:gd name="connsiteY0" fmla="*/ 0 h 962025"/>
              <a:gd name="connsiteX1" fmla="*/ 0 w 289478"/>
              <a:gd name="connsiteY1" fmla="*/ 0 h 962025"/>
              <a:gd name="connsiteX2" fmla="*/ 9525 w 289478"/>
              <a:gd name="connsiteY2" fmla="*/ 25400 h 962025"/>
              <a:gd name="connsiteX3" fmla="*/ 15875 w 289478"/>
              <a:gd name="connsiteY3" fmla="*/ 34925 h 962025"/>
              <a:gd name="connsiteX4" fmla="*/ 19050 w 289478"/>
              <a:gd name="connsiteY4" fmla="*/ 53975 h 962025"/>
              <a:gd name="connsiteX5" fmla="*/ 31750 w 289478"/>
              <a:gd name="connsiteY5" fmla="*/ 73025 h 962025"/>
              <a:gd name="connsiteX6" fmla="*/ 44450 w 289478"/>
              <a:gd name="connsiteY6" fmla="*/ 92075 h 962025"/>
              <a:gd name="connsiteX7" fmla="*/ 50800 w 289478"/>
              <a:gd name="connsiteY7" fmla="*/ 101600 h 962025"/>
              <a:gd name="connsiteX8" fmla="*/ 63500 w 289478"/>
              <a:gd name="connsiteY8" fmla="*/ 130175 h 962025"/>
              <a:gd name="connsiteX9" fmla="*/ 69850 w 289478"/>
              <a:gd name="connsiteY9" fmla="*/ 152400 h 962025"/>
              <a:gd name="connsiteX10" fmla="*/ 79375 w 289478"/>
              <a:gd name="connsiteY10" fmla="*/ 155575 h 962025"/>
              <a:gd name="connsiteX11" fmla="*/ 88900 w 289478"/>
              <a:gd name="connsiteY11" fmla="*/ 165100 h 962025"/>
              <a:gd name="connsiteX12" fmla="*/ 98425 w 289478"/>
              <a:gd name="connsiteY12" fmla="*/ 171450 h 962025"/>
              <a:gd name="connsiteX13" fmla="*/ 85725 w 289478"/>
              <a:gd name="connsiteY13" fmla="*/ 174625 h 962025"/>
              <a:gd name="connsiteX14" fmla="*/ 107950 w 289478"/>
              <a:gd name="connsiteY14" fmla="*/ 203200 h 962025"/>
              <a:gd name="connsiteX15" fmla="*/ 111125 w 289478"/>
              <a:gd name="connsiteY15" fmla="*/ 234950 h 962025"/>
              <a:gd name="connsiteX16" fmla="*/ 120650 w 289478"/>
              <a:gd name="connsiteY16" fmla="*/ 241300 h 962025"/>
              <a:gd name="connsiteX17" fmla="*/ 123825 w 289478"/>
              <a:gd name="connsiteY17" fmla="*/ 250825 h 962025"/>
              <a:gd name="connsiteX18" fmla="*/ 130175 w 289478"/>
              <a:gd name="connsiteY18" fmla="*/ 260350 h 962025"/>
              <a:gd name="connsiteX19" fmla="*/ 127000 w 289478"/>
              <a:gd name="connsiteY19" fmla="*/ 285750 h 962025"/>
              <a:gd name="connsiteX20" fmla="*/ 146050 w 289478"/>
              <a:gd name="connsiteY20" fmla="*/ 292100 h 962025"/>
              <a:gd name="connsiteX21" fmla="*/ 155575 w 289478"/>
              <a:gd name="connsiteY21" fmla="*/ 323850 h 962025"/>
              <a:gd name="connsiteX22" fmla="*/ 158750 w 289478"/>
              <a:gd name="connsiteY22" fmla="*/ 333375 h 962025"/>
              <a:gd name="connsiteX23" fmla="*/ 168275 w 289478"/>
              <a:gd name="connsiteY23" fmla="*/ 342900 h 962025"/>
              <a:gd name="connsiteX24" fmla="*/ 174625 w 289478"/>
              <a:gd name="connsiteY24" fmla="*/ 352425 h 962025"/>
              <a:gd name="connsiteX25" fmla="*/ 177800 w 289478"/>
              <a:gd name="connsiteY25" fmla="*/ 371475 h 962025"/>
              <a:gd name="connsiteX26" fmla="*/ 177800 w 289478"/>
              <a:gd name="connsiteY26" fmla="*/ 409575 h 962025"/>
              <a:gd name="connsiteX27" fmla="*/ 187325 w 289478"/>
              <a:gd name="connsiteY27" fmla="*/ 412750 h 962025"/>
              <a:gd name="connsiteX28" fmla="*/ 193675 w 289478"/>
              <a:gd name="connsiteY28" fmla="*/ 422275 h 962025"/>
              <a:gd name="connsiteX29" fmla="*/ 196850 w 289478"/>
              <a:gd name="connsiteY29" fmla="*/ 431800 h 962025"/>
              <a:gd name="connsiteX30" fmla="*/ 209550 w 289478"/>
              <a:gd name="connsiteY30" fmla="*/ 450850 h 962025"/>
              <a:gd name="connsiteX31" fmla="*/ 219075 w 289478"/>
              <a:gd name="connsiteY31" fmla="*/ 469900 h 962025"/>
              <a:gd name="connsiteX32" fmla="*/ 215900 w 289478"/>
              <a:gd name="connsiteY32" fmla="*/ 488950 h 962025"/>
              <a:gd name="connsiteX33" fmla="*/ 222250 w 289478"/>
              <a:gd name="connsiteY33" fmla="*/ 520700 h 962025"/>
              <a:gd name="connsiteX34" fmla="*/ 228600 w 289478"/>
              <a:gd name="connsiteY34" fmla="*/ 555625 h 962025"/>
              <a:gd name="connsiteX35" fmla="*/ 231775 w 289478"/>
              <a:gd name="connsiteY35" fmla="*/ 565150 h 962025"/>
              <a:gd name="connsiteX36" fmla="*/ 238125 w 289478"/>
              <a:gd name="connsiteY36" fmla="*/ 577850 h 962025"/>
              <a:gd name="connsiteX37" fmla="*/ 241300 w 289478"/>
              <a:gd name="connsiteY37" fmla="*/ 587375 h 962025"/>
              <a:gd name="connsiteX38" fmla="*/ 250825 w 289478"/>
              <a:gd name="connsiteY38" fmla="*/ 606425 h 962025"/>
              <a:gd name="connsiteX39" fmla="*/ 241300 w 289478"/>
              <a:gd name="connsiteY39" fmla="*/ 609600 h 962025"/>
              <a:gd name="connsiteX40" fmla="*/ 238125 w 289478"/>
              <a:gd name="connsiteY40" fmla="*/ 619125 h 962025"/>
              <a:gd name="connsiteX41" fmla="*/ 247650 w 289478"/>
              <a:gd name="connsiteY41" fmla="*/ 679450 h 962025"/>
              <a:gd name="connsiteX42" fmla="*/ 250825 w 289478"/>
              <a:gd name="connsiteY42" fmla="*/ 711200 h 962025"/>
              <a:gd name="connsiteX43" fmla="*/ 254000 w 289478"/>
              <a:gd name="connsiteY43" fmla="*/ 720725 h 962025"/>
              <a:gd name="connsiteX44" fmla="*/ 257175 w 289478"/>
              <a:gd name="connsiteY44" fmla="*/ 739775 h 962025"/>
              <a:gd name="connsiteX45" fmla="*/ 260350 w 289478"/>
              <a:gd name="connsiteY45" fmla="*/ 752475 h 962025"/>
              <a:gd name="connsiteX46" fmla="*/ 266700 w 289478"/>
              <a:gd name="connsiteY46" fmla="*/ 800100 h 962025"/>
              <a:gd name="connsiteX47" fmla="*/ 269875 w 289478"/>
              <a:gd name="connsiteY47" fmla="*/ 809625 h 962025"/>
              <a:gd name="connsiteX48" fmla="*/ 276225 w 289478"/>
              <a:gd name="connsiteY48" fmla="*/ 831850 h 962025"/>
              <a:gd name="connsiteX49" fmla="*/ 282575 w 289478"/>
              <a:gd name="connsiteY49" fmla="*/ 850900 h 962025"/>
              <a:gd name="connsiteX50" fmla="*/ 276225 w 289478"/>
              <a:gd name="connsiteY50" fmla="*/ 869950 h 962025"/>
              <a:gd name="connsiteX51" fmla="*/ 273050 w 289478"/>
              <a:gd name="connsiteY51" fmla="*/ 879475 h 962025"/>
              <a:gd name="connsiteX52" fmla="*/ 276225 w 289478"/>
              <a:gd name="connsiteY52" fmla="*/ 920750 h 962025"/>
              <a:gd name="connsiteX53" fmla="*/ 282575 w 289478"/>
              <a:gd name="connsiteY53" fmla="*/ 930275 h 962025"/>
              <a:gd name="connsiteX54" fmla="*/ 288925 w 289478"/>
              <a:gd name="connsiteY54" fmla="*/ 942975 h 962025"/>
              <a:gd name="connsiteX55" fmla="*/ 288925 w 289478"/>
              <a:gd name="connsiteY55" fmla="*/ 962025 h 962025"/>
              <a:gd name="connsiteX56" fmla="*/ 288925 w 289478"/>
              <a:gd name="connsiteY56" fmla="*/ 962025 h 962025"/>
              <a:gd name="connsiteX57" fmla="*/ 288925 w 289478"/>
              <a:gd name="connsiteY57" fmla="*/ 962025 h 962025"/>
              <a:gd name="connsiteX58" fmla="*/ 288925 w 289478"/>
              <a:gd name="connsiteY58" fmla="*/ 962025 h 962025"/>
              <a:gd name="connsiteX59" fmla="*/ 25400 w 289478"/>
              <a:gd name="connsiteY59" fmla="*/ 952500 h 962025"/>
              <a:gd name="connsiteX60" fmla="*/ 0 w 289478"/>
              <a:gd name="connsiteY60" fmla="*/ 0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478" h="962025">
                <a:moveTo>
                  <a:pt x="0" y="0"/>
                </a:moveTo>
                <a:lnTo>
                  <a:pt x="0" y="0"/>
                </a:lnTo>
                <a:cubicBezTo>
                  <a:pt x="3175" y="8467"/>
                  <a:pt x="5783" y="17168"/>
                  <a:pt x="9525" y="25400"/>
                </a:cubicBezTo>
                <a:cubicBezTo>
                  <a:pt x="11104" y="28874"/>
                  <a:pt x="14668" y="31305"/>
                  <a:pt x="15875" y="34925"/>
                </a:cubicBezTo>
                <a:cubicBezTo>
                  <a:pt x="17911" y="41032"/>
                  <a:pt x="16574" y="48033"/>
                  <a:pt x="19050" y="53975"/>
                </a:cubicBezTo>
                <a:cubicBezTo>
                  <a:pt x="21985" y="61020"/>
                  <a:pt x="27517" y="66675"/>
                  <a:pt x="31750" y="73025"/>
                </a:cubicBezTo>
                <a:lnTo>
                  <a:pt x="44450" y="92075"/>
                </a:lnTo>
                <a:cubicBezTo>
                  <a:pt x="46567" y="95250"/>
                  <a:pt x="49593" y="97980"/>
                  <a:pt x="50800" y="101600"/>
                </a:cubicBezTo>
                <a:cubicBezTo>
                  <a:pt x="58357" y="124270"/>
                  <a:pt x="53437" y="115081"/>
                  <a:pt x="63500" y="130175"/>
                </a:cubicBezTo>
                <a:cubicBezTo>
                  <a:pt x="63527" y="130285"/>
                  <a:pt x="68332" y="150882"/>
                  <a:pt x="69850" y="152400"/>
                </a:cubicBezTo>
                <a:cubicBezTo>
                  <a:pt x="72217" y="154767"/>
                  <a:pt x="76200" y="154517"/>
                  <a:pt x="79375" y="155575"/>
                </a:cubicBezTo>
                <a:cubicBezTo>
                  <a:pt x="82550" y="158750"/>
                  <a:pt x="85451" y="162225"/>
                  <a:pt x="88900" y="165100"/>
                </a:cubicBezTo>
                <a:cubicBezTo>
                  <a:pt x="91831" y="167543"/>
                  <a:pt x="99632" y="167830"/>
                  <a:pt x="98425" y="171450"/>
                </a:cubicBezTo>
                <a:cubicBezTo>
                  <a:pt x="97045" y="175590"/>
                  <a:pt x="89958" y="173567"/>
                  <a:pt x="85725" y="174625"/>
                </a:cubicBezTo>
                <a:cubicBezTo>
                  <a:pt x="107142" y="196042"/>
                  <a:pt x="101935" y="185156"/>
                  <a:pt x="107950" y="203200"/>
                </a:cubicBezTo>
                <a:cubicBezTo>
                  <a:pt x="109008" y="213783"/>
                  <a:pt x="107762" y="224860"/>
                  <a:pt x="111125" y="234950"/>
                </a:cubicBezTo>
                <a:cubicBezTo>
                  <a:pt x="112332" y="238570"/>
                  <a:pt x="118266" y="238320"/>
                  <a:pt x="120650" y="241300"/>
                </a:cubicBezTo>
                <a:cubicBezTo>
                  <a:pt x="122741" y="243913"/>
                  <a:pt x="122328" y="247832"/>
                  <a:pt x="123825" y="250825"/>
                </a:cubicBezTo>
                <a:cubicBezTo>
                  <a:pt x="125532" y="254238"/>
                  <a:pt x="128058" y="257175"/>
                  <a:pt x="130175" y="260350"/>
                </a:cubicBezTo>
                <a:cubicBezTo>
                  <a:pt x="125270" y="267707"/>
                  <a:pt x="116799" y="275549"/>
                  <a:pt x="127000" y="285750"/>
                </a:cubicBezTo>
                <a:cubicBezTo>
                  <a:pt x="131733" y="290483"/>
                  <a:pt x="146050" y="292100"/>
                  <a:pt x="146050" y="292100"/>
                </a:cubicBezTo>
                <a:cubicBezTo>
                  <a:pt x="161140" y="337371"/>
                  <a:pt x="145978" y="290261"/>
                  <a:pt x="155575" y="323850"/>
                </a:cubicBezTo>
                <a:cubicBezTo>
                  <a:pt x="156494" y="327068"/>
                  <a:pt x="156894" y="330590"/>
                  <a:pt x="158750" y="333375"/>
                </a:cubicBezTo>
                <a:cubicBezTo>
                  <a:pt x="161241" y="337111"/>
                  <a:pt x="165400" y="339451"/>
                  <a:pt x="168275" y="342900"/>
                </a:cubicBezTo>
                <a:cubicBezTo>
                  <a:pt x="170718" y="345831"/>
                  <a:pt x="172508" y="349250"/>
                  <a:pt x="174625" y="352425"/>
                </a:cubicBezTo>
                <a:cubicBezTo>
                  <a:pt x="175683" y="358775"/>
                  <a:pt x="177800" y="365037"/>
                  <a:pt x="177800" y="371475"/>
                </a:cubicBezTo>
                <a:cubicBezTo>
                  <a:pt x="177800" y="393325"/>
                  <a:pt x="163829" y="378140"/>
                  <a:pt x="177800" y="409575"/>
                </a:cubicBezTo>
                <a:cubicBezTo>
                  <a:pt x="179159" y="412633"/>
                  <a:pt x="184150" y="411692"/>
                  <a:pt x="187325" y="412750"/>
                </a:cubicBezTo>
                <a:cubicBezTo>
                  <a:pt x="189442" y="415925"/>
                  <a:pt x="191968" y="418862"/>
                  <a:pt x="193675" y="422275"/>
                </a:cubicBezTo>
                <a:cubicBezTo>
                  <a:pt x="195172" y="425268"/>
                  <a:pt x="195225" y="428874"/>
                  <a:pt x="196850" y="431800"/>
                </a:cubicBezTo>
                <a:cubicBezTo>
                  <a:pt x="200556" y="438471"/>
                  <a:pt x="207137" y="443610"/>
                  <a:pt x="209550" y="450850"/>
                </a:cubicBezTo>
                <a:cubicBezTo>
                  <a:pt x="213932" y="463995"/>
                  <a:pt x="210869" y="457590"/>
                  <a:pt x="219075" y="469900"/>
                </a:cubicBezTo>
                <a:cubicBezTo>
                  <a:pt x="218017" y="476250"/>
                  <a:pt x="215900" y="482512"/>
                  <a:pt x="215900" y="488950"/>
                </a:cubicBezTo>
                <a:cubicBezTo>
                  <a:pt x="215900" y="503543"/>
                  <a:pt x="218340" y="508970"/>
                  <a:pt x="222250" y="520700"/>
                </a:cubicBezTo>
                <a:cubicBezTo>
                  <a:pt x="224820" y="538687"/>
                  <a:pt x="224323" y="540655"/>
                  <a:pt x="228600" y="555625"/>
                </a:cubicBezTo>
                <a:cubicBezTo>
                  <a:pt x="229519" y="558843"/>
                  <a:pt x="230457" y="562074"/>
                  <a:pt x="231775" y="565150"/>
                </a:cubicBezTo>
                <a:cubicBezTo>
                  <a:pt x="233639" y="569500"/>
                  <a:pt x="236261" y="573500"/>
                  <a:pt x="238125" y="577850"/>
                </a:cubicBezTo>
                <a:cubicBezTo>
                  <a:pt x="239443" y="580926"/>
                  <a:pt x="239803" y="584382"/>
                  <a:pt x="241300" y="587375"/>
                </a:cubicBezTo>
                <a:cubicBezTo>
                  <a:pt x="253610" y="611994"/>
                  <a:pt x="242845" y="582484"/>
                  <a:pt x="250825" y="606425"/>
                </a:cubicBezTo>
                <a:cubicBezTo>
                  <a:pt x="247650" y="607483"/>
                  <a:pt x="243667" y="607233"/>
                  <a:pt x="241300" y="609600"/>
                </a:cubicBezTo>
                <a:cubicBezTo>
                  <a:pt x="238933" y="611967"/>
                  <a:pt x="238125" y="615778"/>
                  <a:pt x="238125" y="619125"/>
                </a:cubicBezTo>
                <a:cubicBezTo>
                  <a:pt x="238125" y="668614"/>
                  <a:pt x="232656" y="656960"/>
                  <a:pt x="247650" y="679450"/>
                </a:cubicBezTo>
                <a:cubicBezTo>
                  <a:pt x="248708" y="690033"/>
                  <a:pt x="249208" y="700688"/>
                  <a:pt x="250825" y="711200"/>
                </a:cubicBezTo>
                <a:cubicBezTo>
                  <a:pt x="251334" y="714508"/>
                  <a:pt x="253274" y="717458"/>
                  <a:pt x="254000" y="720725"/>
                </a:cubicBezTo>
                <a:cubicBezTo>
                  <a:pt x="255397" y="727009"/>
                  <a:pt x="255912" y="733462"/>
                  <a:pt x="257175" y="739775"/>
                </a:cubicBezTo>
                <a:cubicBezTo>
                  <a:pt x="258031" y="744054"/>
                  <a:pt x="259633" y="748171"/>
                  <a:pt x="260350" y="752475"/>
                </a:cubicBezTo>
                <a:cubicBezTo>
                  <a:pt x="262668" y="766382"/>
                  <a:pt x="263884" y="786021"/>
                  <a:pt x="266700" y="800100"/>
                </a:cubicBezTo>
                <a:cubicBezTo>
                  <a:pt x="267356" y="803382"/>
                  <a:pt x="268913" y="806419"/>
                  <a:pt x="269875" y="809625"/>
                </a:cubicBezTo>
                <a:cubicBezTo>
                  <a:pt x="272089" y="817005"/>
                  <a:pt x="273959" y="824486"/>
                  <a:pt x="276225" y="831850"/>
                </a:cubicBezTo>
                <a:cubicBezTo>
                  <a:pt x="278193" y="838247"/>
                  <a:pt x="282575" y="850900"/>
                  <a:pt x="282575" y="850900"/>
                </a:cubicBezTo>
                <a:lnTo>
                  <a:pt x="276225" y="869950"/>
                </a:lnTo>
                <a:lnTo>
                  <a:pt x="273050" y="879475"/>
                </a:lnTo>
                <a:cubicBezTo>
                  <a:pt x="274108" y="893233"/>
                  <a:pt x="273682" y="907187"/>
                  <a:pt x="276225" y="920750"/>
                </a:cubicBezTo>
                <a:cubicBezTo>
                  <a:pt x="276928" y="924501"/>
                  <a:pt x="280682" y="926962"/>
                  <a:pt x="282575" y="930275"/>
                </a:cubicBezTo>
                <a:cubicBezTo>
                  <a:pt x="284923" y="934384"/>
                  <a:pt x="287997" y="938334"/>
                  <a:pt x="288925" y="942975"/>
                </a:cubicBezTo>
                <a:cubicBezTo>
                  <a:pt x="290170" y="949202"/>
                  <a:pt x="288925" y="955675"/>
                  <a:pt x="288925" y="962025"/>
                </a:cubicBezTo>
                <a:lnTo>
                  <a:pt x="288925" y="962025"/>
                </a:lnTo>
                <a:lnTo>
                  <a:pt x="288925" y="962025"/>
                </a:lnTo>
                <a:lnTo>
                  <a:pt x="288925" y="962025"/>
                </a:lnTo>
                <a:lnTo>
                  <a:pt x="25400" y="952500"/>
                </a:lnTo>
                <a:lnTo>
                  <a:pt x="0" y="0"/>
                </a:lnTo>
                <a:close/>
              </a:path>
            </a:pathLst>
          </a:custGeom>
          <a:solidFill>
            <a:srgbClr val="1BCD1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4308475" y="5543550"/>
            <a:ext cx="365125" cy="288925"/>
          </a:xfrm>
          <a:custGeom>
            <a:avLst/>
            <a:gdLst>
              <a:gd name="connsiteX0" fmla="*/ 66675 w 365125"/>
              <a:gd name="connsiteY0" fmla="*/ 19050 h 288925"/>
              <a:gd name="connsiteX1" fmla="*/ 66675 w 365125"/>
              <a:gd name="connsiteY1" fmla="*/ 19050 h 288925"/>
              <a:gd name="connsiteX2" fmla="*/ 57150 w 365125"/>
              <a:gd name="connsiteY2" fmla="*/ 44450 h 288925"/>
              <a:gd name="connsiteX3" fmla="*/ 44450 w 365125"/>
              <a:gd name="connsiteY3" fmla="*/ 63500 h 288925"/>
              <a:gd name="connsiteX4" fmla="*/ 3175 w 365125"/>
              <a:gd name="connsiteY4" fmla="*/ 76200 h 288925"/>
              <a:gd name="connsiteX5" fmla="*/ 0 w 365125"/>
              <a:gd name="connsiteY5" fmla="*/ 76200 h 288925"/>
              <a:gd name="connsiteX6" fmla="*/ 0 w 365125"/>
              <a:gd name="connsiteY6" fmla="*/ 76200 h 288925"/>
              <a:gd name="connsiteX7" fmla="*/ 9525 w 365125"/>
              <a:gd name="connsiteY7" fmla="*/ 101600 h 288925"/>
              <a:gd name="connsiteX8" fmla="*/ 15875 w 365125"/>
              <a:gd name="connsiteY8" fmla="*/ 111125 h 288925"/>
              <a:gd name="connsiteX9" fmla="*/ 19050 w 365125"/>
              <a:gd name="connsiteY9" fmla="*/ 123825 h 288925"/>
              <a:gd name="connsiteX10" fmla="*/ 25400 w 365125"/>
              <a:gd name="connsiteY10" fmla="*/ 142875 h 288925"/>
              <a:gd name="connsiteX11" fmla="*/ 28575 w 365125"/>
              <a:gd name="connsiteY11" fmla="*/ 152400 h 288925"/>
              <a:gd name="connsiteX12" fmla="*/ 19050 w 365125"/>
              <a:gd name="connsiteY12" fmla="*/ 187325 h 288925"/>
              <a:gd name="connsiteX13" fmla="*/ 19050 w 365125"/>
              <a:gd name="connsiteY13" fmla="*/ 187325 h 288925"/>
              <a:gd name="connsiteX14" fmla="*/ 44450 w 365125"/>
              <a:gd name="connsiteY14" fmla="*/ 203200 h 288925"/>
              <a:gd name="connsiteX15" fmla="*/ 63500 w 365125"/>
              <a:gd name="connsiteY15" fmla="*/ 209550 h 288925"/>
              <a:gd name="connsiteX16" fmla="*/ 92075 w 365125"/>
              <a:gd name="connsiteY16" fmla="*/ 219075 h 288925"/>
              <a:gd name="connsiteX17" fmla="*/ 101600 w 365125"/>
              <a:gd name="connsiteY17" fmla="*/ 222250 h 288925"/>
              <a:gd name="connsiteX18" fmla="*/ 111125 w 365125"/>
              <a:gd name="connsiteY18" fmla="*/ 228600 h 288925"/>
              <a:gd name="connsiteX19" fmla="*/ 117475 w 365125"/>
              <a:gd name="connsiteY19" fmla="*/ 238125 h 288925"/>
              <a:gd name="connsiteX20" fmla="*/ 152400 w 365125"/>
              <a:gd name="connsiteY20" fmla="*/ 250825 h 288925"/>
              <a:gd name="connsiteX21" fmla="*/ 168275 w 365125"/>
              <a:gd name="connsiteY21" fmla="*/ 263525 h 288925"/>
              <a:gd name="connsiteX22" fmla="*/ 171450 w 365125"/>
              <a:gd name="connsiteY22" fmla="*/ 273050 h 288925"/>
              <a:gd name="connsiteX23" fmla="*/ 190500 w 365125"/>
              <a:gd name="connsiteY23" fmla="*/ 279400 h 288925"/>
              <a:gd name="connsiteX24" fmla="*/ 200025 w 365125"/>
              <a:gd name="connsiteY24" fmla="*/ 282575 h 288925"/>
              <a:gd name="connsiteX25" fmla="*/ 361950 w 365125"/>
              <a:gd name="connsiteY25" fmla="*/ 285750 h 288925"/>
              <a:gd name="connsiteX26" fmla="*/ 358775 w 365125"/>
              <a:gd name="connsiteY26" fmla="*/ 288925 h 288925"/>
              <a:gd name="connsiteX27" fmla="*/ 361950 w 365125"/>
              <a:gd name="connsiteY27" fmla="*/ 260350 h 288925"/>
              <a:gd name="connsiteX28" fmla="*/ 358775 w 365125"/>
              <a:gd name="connsiteY28" fmla="*/ 247650 h 288925"/>
              <a:gd name="connsiteX29" fmla="*/ 365125 w 365125"/>
              <a:gd name="connsiteY29" fmla="*/ 171450 h 288925"/>
              <a:gd name="connsiteX30" fmla="*/ 361950 w 365125"/>
              <a:gd name="connsiteY30" fmla="*/ 34925 h 288925"/>
              <a:gd name="connsiteX31" fmla="*/ 358775 w 365125"/>
              <a:gd name="connsiteY31" fmla="*/ 15875 h 288925"/>
              <a:gd name="connsiteX32" fmla="*/ 361950 w 365125"/>
              <a:gd name="connsiteY32" fmla="*/ 15875 h 288925"/>
              <a:gd name="connsiteX33" fmla="*/ 184150 w 365125"/>
              <a:gd name="connsiteY33" fmla="*/ 19050 h 288925"/>
              <a:gd name="connsiteX34" fmla="*/ 187325 w 365125"/>
              <a:gd name="connsiteY34" fmla="*/ 22225 h 288925"/>
              <a:gd name="connsiteX35" fmla="*/ 193675 w 365125"/>
              <a:gd name="connsiteY35" fmla="*/ 76200 h 288925"/>
              <a:gd name="connsiteX36" fmla="*/ 190500 w 365125"/>
              <a:gd name="connsiteY36" fmla="*/ 130175 h 288925"/>
              <a:gd name="connsiteX37" fmla="*/ 187325 w 365125"/>
              <a:gd name="connsiteY37" fmla="*/ 146050 h 288925"/>
              <a:gd name="connsiteX38" fmla="*/ 187325 w 365125"/>
              <a:gd name="connsiteY38" fmla="*/ 146050 h 288925"/>
              <a:gd name="connsiteX39" fmla="*/ 161925 w 365125"/>
              <a:gd name="connsiteY39" fmla="*/ 155575 h 288925"/>
              <a:gd name="connsiteX40" fmla="*/ 149225 w 365125"/>
              <a:gd name="connsiteY40" fmla="*/ 142875 h 288925"/>
              <a:gd name="connsiteX41" fmla="*/ 139700 w 365125"/>
              <a:gd name="connsiteY41" fmla="*/ 139700 h 288925"/>
              <a:gd name="connsiteX42" fmla="*/ 139700 w 365125"/>
              <a:gd name="connsiteY42" fmla="*/ 139700 h 288925"/>
              <a:gd name="connsiteX43" fmla="*/ 136525 w 365125"/>
              <a:gd name="connsiteY43" fmla="*/ 69850 h 288925"/>
              <a:gd name="connsiteX44" fmla="*/ 133350 w 365125"/>
              <a:gd name="connsiteY44" fmla="*/ 60325 h 288925"/>
              <a:gd name="connsiteX45" fmla="*/ 127000 w 365125"/>
              <a:gd name="connsiteY45" fmla="*/ 38100 h 288925"/>
              <a:gd name="connsiteX46" fmla="*/ 130175 w 365125"/>
              <a:gd name="connsiteY46" fmla="*/ 6350 h 288925"/>
              <a:gd name="connsiteX47" fmla="*/ 120650 w 365125"/>
              <a:gd name="connsiteY47" fmla="*/ 0 h 288925"/>
              <a:gd name="connsiteX48" fmla="*/ 95250 w 365125"/>
              <a:gd name="connsiteY48" fmla="*/ 6350 h 288925"/>
              <a:gd name="connsiteX49" fmla="*/ 85725 w 365125"/>
              <a:gd name="connsiteY49" fmla="*/ 9525 h 288925"/>
              <a:gd name="connsiteX50" fmla="*/ 76200 w 365125"/>
              <a:gd name="connsiteY50" fmla="*/ 15875 h 288925"/>
              <a:gd name="connsiteX51" fmla="*/ 66675 w 365125"/>
              <a:gd name="connsiteY51" fmla="*/ 19050 h 28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65125" h="288925">
                <a:moveTo>
                  <a:pt x="66675" y="19050"/>
                </a:moveTo>
                <a:lnTo>
                  <a:pt x="66675" y="19050"/>
                </a:lnTo>
                <a:cubicBezTo>
                  <a:pt x="63500" y="27517"/>
                  <a:pt x="61194" y="36362"/>
                  <a:pt x="57150" y="44450"/>
                </a:cubicBezTo>
                <a:cubicBezTo>
                  <a:pt x="53737" y="51276"/>
                  <a:pt x="48683" y="57150"/>
                  <a:pt x="44450" y="63500"/>
                </a:cubicBezTo>
                <a:cubicBezTo>
                  <a:pt x="31683" y="82650"/>
                  <a:pt x="41693" y="72990"/>
                  <a:pt x="3175" y="76200"/>
                </a:cubicBezTo>
                <a:cubicBezTo>
                  <a:pt x="2120" y="76288"/>
                  <a:pt x="1058" y="76200"/>
                  <a:pt x="0" y="76200"/>
                </a:cubicBezTo>
                <a:lnTo>
                  <a:pt x="0" y="76200"/>
                </a:lnTo>
                <a:cubicBezTo>
                  <a:pt x="3175" y="84667"/>
                  <a:pt x="5783" y="93368"/>
                  <a:pt x="9525" y="101600"/>
                </a:cubicBezTo>
                <a:cubicBezTo>
                  <a:pt x="11104" y="105074"/>
                  <a:pt x="14372" y="107618"/>
                  <a:pt x="15875" y="111125"/>
                </a:cubicBezTo>
                <a:cubicBezTo>
                  <a:pt x="17594" y="115136"/>
                  <a:pt x="17796" y="119645"/>
                  <a:pt x="19050" y="123825"/>
                </a:cubicBezTo>
                <a:cubicBezTo>
                  <a:pt x="20973" y="130236"/>
                  <a:pt x="23283" y="136525"/>
                  <a:pt x="25400" y="142875"/>
                </a:cubicBezTo>
                <a:lnTo>
                  <a:pt x="28575" y="152400"/>
                </a:lnTo>
                <a:cubicBezTo>
                  <a:pt x="21931" y="185618"/>
                  <a:pt x="29857" y="176518"/>
                  <a:pt x="19050" y="187325"/>
                </a:cubicBezTo>
                <a:lnTo>
                  <a:pt x="19050" y="187325"/>
                </a:lnTo>
                <a:cubicBezTo>
                  <a:pt x="27517" y="192617"/>
                  <a:pt x="35520" y="198735"/>
                  <a:pt x="44450" y="203200"/>
                </a:cubicBezTo>
                <a:cubicBezTo>
                  <a:pt x="50437" y="206193"/>
                  <a:pt x="57150" y="207433"/>
                  <a:pt x="63500" y="209550"/>
                </a:cubicBezTo>
                <a:lnTo>
                  <a:pt x="92075" y="219075"/>
                </a:lnTo>
                <a:cubicBezTo>
                  <a:pt x="95250" y="220133"/>
                  <a:pt x="98815" y="220394"/>
                  <a:pt x="101600" y="222250"/>
                </a:cubicBezTo>
                <a:lnTo>
                  <a:pt x="111125" y="228600"/>
                </a:lnTo>
                <a:cubicBezTo>
                  <a:pt x="113242" y="231775"/>
                  <a:pt x="114777" y="235427"/>
                  <a:pt x="117475" y="238125"/>
                </a:cubicBezTo>
                <a:cubicBezTo>
                  <a:pt x="126566" y="247216"/>
                  <a:pt x="140652" y="248475"/>
                  <a:pt x="152400" y="250825"/>
                </a:cubicBezTo>
                <a:cubicBezTo>
                  <a:pt x="180590" y="293110"/>
                  <a:pt x="137603" y="232853"/>
                  <a:pt x="168275" y="263525"/>
                </a:cubicBezTo>
                <a:cubicBezTo>
                  <a:pt x="170642" y="265892"/>
                  <a:pt x="168727" y="271105"/>
                  <a:pt x="171450" y="273050"/>
                </a:cubicBezTo>
                <a:cubicBezTo>
                  <a:pt x="176897" y="276941"/>
                  <a:pt x="184150" y="277283"/>
                  <a:pt x="190500" y="279400"/>
                </a:cubicBezTo>
                <a:cubicBezTo>
                  <a:pt x="193675" y="280458"/>
                  <a:pt x="196679" y="282509"/>
                  <a:pt x="200025" y="282575"/>
                </a:cubicBezTo>
                <a:lnTo>
                  <a:pt x="361950" y="285750"/>
                </a:lnTo>
                <a:lnTo>
                  <a:pt x="358775" y="288925"/>
                </a:lnTo>
                <a:cubicBezTo>
                  <a:pt x="359833" y="279400"/>
                  <a:pt x="361950" y="269934"/>
                  <a:pt x="361950" y="260350"/>
                </a:cubicBezTo>
                <a:cubicBezTo>
                  <a:pt x="361950" y="255986"/>
                  <a:pt x="358775" y="252014"/>
                  <a:pt x="358775" y="247650"/>
                </a:cubicBezTo>
                <a:cubicBezTo>
                  <a:pt x="358775" y="187635"/>
                  <a:pt x="355415" y="200579"/>
                  <a:pt x="365125" y="171450"/>
                </a:cubicBezTo>
                <a:cubicBezTo>
                  <a:pt x="364067" y="125942"/>
                  <a:pt x="363927" y="80403"/>
                  <a:pt x="361950" y="34925"/>
                </a:cubicBezTo>
                <a:cubicBezTo>
                  <a:pt x="357771" y="-61193"/>
                  <a:pt x="358775" y="108038"/>
                  <a:pt x="358775" y="15875"/>
                </a:cubicBezTo>
                <a:lnTo>
                  <a:pt x="361950" y="15875"/>
                </a:lnTo>
                <a:cubicBezTo>
                  <a:pt x="283938" y="24543"/>
                  <a:pt x="342959" y="19050"/>
                  <a:pt x="184150" y="19050"/>
                </a:cubicBezTo>
                <a:lnTo>
                  <a:pt x="187325" y="22225"/>
                </a:lnTo>
                <a:cubicBezTo>
                  <a:pt x="189442" y="40217"/>
                  <a:pt x="193142" y="58092"/>
                  <a:pt x="193675" y="76200"/>
                </a:cubicBezTo>
                <a:cubicBezTo>
                  <a:pt x="194205" y="94215"/>
                  <a:pt x="192132" y="112226"/>
                  <a:pt x="190500" y="130175"/>
                </a:cubicBezTo>
                <a:cubicBezTo>
                  <a:pt x="190011" y="135549"/>
                  <a:pt x="187325" y="146050"/>
                  <a:pt x="187325" y="146050"/>
                </a:cubicBezTo>
                <a:lnTo>
                  <a:pt x="187325" y="146050"/>
                </a:lnTo>
                <a:cubicBezTo>
                  <a:pt x="178858" y="149225"/>
                  <a:pt x="170822" y="153957"/>
                  <a:pt x="161925" y="155575"/>
                </a:cubicBezTo>
                <a:cubicBezTo>
                  <a:pt x="147597" y="158180"/>
                  <a:pt x="155087" y="148737"/>
                  <a:pt x="149225" y="142875"/>
                </a:cubicBezTo>
                <a:cubicBezTo>
                  <a:pt x="146858" y="140508"/>
                  <a:pt x="139700" y="139700"/>
                  <a:pt x="139700" y="139700"/>
                </a:cubicBezTo>
                <a:lnTo>
                  <a:pt x="139700" y="139700"/>
                </a:lnTo>
                <a:cubicBezTo>
                  <a:pt x="138642" y="116417"/>
                  <a:pt x="138384" y="93083"/>
                  <a:pt x="136525" y="69850"/>
                </a:cubicBezTo>
                <a:cubicBezTo>
                  <a:pt x="136258" y="66514"/>
                  <a:pt x="134269" y="63543"/>
                  <a:pt x="133350" y="60325"/>
                </a:cubicBezTo>
                <a:cubicBezTo>
                  <a:pt x="125377" y="32418"/>
                  <a:pt x="134613" y="60938"/>
                  <a:pt x="127000" y="38100"/>
                </a:cubicBezTo>
                <a:cubicBezTo>
                  <a:pt x="128058" y="27517"/>
                  <a:pt x="131924" y="16841"/>
                  <a:pt x="130175" y="6350"/>
                </a:cubicBezTo>
                <a:cubicBezTo>
                  <a:pt x="129548" y="2586"/>
                  <a:pt x="124466" y="0"/>
                  <a:pt x="120650" y="0"/>
                </a:cubicBezTo>
                <a:cubicBezTo>
                  <a:pt x="111923" y="0"/>
                  <a:pt x="103529" y="3590"/>
                  <a:pt x="95250" y="6350"/>
                </a:cubicBezTo>
                <a:cubicBezTo>
                  <a:pt x="92075" y="7408"/>
                  <a:pt x="88718" y="8028"/>
                  <a:pt x="85725" y="9525"/>
                </a:cubicBezTo>
                <a:cubicBezTo>
                  <a:pt x="82312" y="11232"/>
                  <a:pt x="79375" y="13758"/>
                  <a:pt x="76200" y="15875"/>
                </a:cubicBezTo>
                <a:cubicBezTo>
                  <a:pt x="69263" y="26281"/>
                  <a:pt x="68262" y="18521"/>
                  <a:pt x="66675" y="19050"/>
                </a:cubicBezTo>
                <a:close/>
              </a:path>
            </a:pathLst>
          </a:custGeom>
          <a:solidFill>
            <a:srgbClr val="1BCD1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3965574" y="657225"/>
            <a:ext cx="396876" cy="406770"/>
          </a:xfrm>
          <a:custGeom>
            <a:avLst/>
            <a:gdLst>
              <a:gd name="connsiteX0" fmla="*/ 3175 w 470230"/>
              <a:gd name="connsiteY0" fmla="*/ 0 h 406770"/>
              <a:gd name="connsiteX1" fmla="*/ 3175 w 470230"/>
              <a:gd name="connsiteY1" fmla="*/ 0 h 406770"/>
              <a:gd name="connsiteX2" fmla="*/ 9525 w 470230"/>
              <a:gd name="connsiteY2" fmla="*/ 66675 h 406770"/>
              <a:gd name="connsiteX3" fmla="*/ 0 w 470230"/>
              <a:gd name="connsiteY3" fmla="*/ 149225 h 406770"/>
              <a:gd name="connsiteX4" fmla="*/ 6350 w 470230"/>
              <a:gd name="connsiteY4" fmla="*/ 238125 h 406770"/>
              <a:gd name="connsiteX5" fmla="*/ 9525 w 470230"/>
              <a:gd name="connsiteY5" fmla="*/ 254000 h 406770"/>
              <a:gd name="connsiteX6" fmla="*/ 9525 w 470230"/>
              <a:gd name="connsiteY6" fmla="*/ 269875 h 406770"/>
              <a:gd name="connsiteX7" fmla="*/ 47625 w 470230"/>
              <a:gd name="connsiteY7" fmla="*/ 273050 h 406770"/>
              <a:gd name="connsiteX8" fmla="*/ 92075 w 470230"/>
              <a:gd name="connsiteY8" fmla="*/ 279400 h 406770"/>
              <a:gd name="connsiteX9" fmla="*/ 187325 w 470230"/>
              <a:gd name="connsiteY9" fmla="*/ 276225 h 406770"/>
              <a:gd name="connsiteX10" fmla="*/ 184150 w 470230"/>
              <a:gd name="connsiteY10" fmla="*/ 285750 h 406770"/>
              <a:gd name="connsiteX11" fmla="*/ 177800 w 470230"/>
              <a:gd name="connsiteY11" fmla="*/ 346075 h 406770"/>
              <a:gd name="connsiteX12" fmla="*/ 180975 w 470230"/>
              <a:gd name="connsiteY12" fmla="*/ 403225 h 406770"/>
              <a:gd name="connsiteX13" fmla="*/ 196850 w 470230"/>
              <a:gd name="connsiteY13" fmla="*/ 406400 h 406770"/>
              <a:gd name="connsiteX14" fmla="*/ 266700 w 470230"/>
              <a:gd name="connsiteY14" fmla="*/ 403225 h 406770"/>
              <a:gd name="connsiteX15" fmla="*/ 266700 w 470230"/>
              <a:gd name="connsiteY15" fmla="*/ 285750 h 406770"/>
              <a:gd name="connsiteX16" fmla="*/ 279400 w 470230"/>
              <a:gd name="connsiteY16" fmla="*/ 269875 h 406770"/>
              <a:gd name="connsiteX17" fmla="*/ 298450 w 470230"/>
              <a:gd name="connsiteY17" fmla="*/ 263525 h 406770"/>
              <a:gd name="connsiteX18" fmla="*/ 304800 w 470230"/>
              <a:gd name="connsiteY18" fmla="*/ 273050 h 406770"/>
              <a:gd name="connsiteX19" fmla="*/ 381000 w 470230"/>
              <a:gd name="connsiteY19" fmla="*/ 282575 h 406770"/>
              <a:gd name="connsiteX20" fmla="*/ 415925 w 470230"/>
              <a:gd name="connsiteY20" fmla="*/ 279400 h 406770"/>
              <a:gd name="connsiteX21" fmla="*/ 428625 w 470230"/>
              <a:gd name="connsiteY21" fmla="*/ 276225 h 406770"/>
              <a:gd name="connsiteX22" fmla="*/ 447675 w 470230"/>
              <a:gd name="connsiteY22" fmla="*/ 269875 h 406770"/>
              <a:gd name="connsiteX23" fmla="*/ 457200 w 470230"/>
              <a:gd name="connsiteY23" fmla="*/ 266700 h 406770"/>
              <a:gd name="connsiteX24" fmla="*/ 466725 w 470230"/>
              <a:gd name="connsiteY24" fmla="*/ 260350 h 406770"/>
              <a:gd name="connsiteX25" fmla="*/ 466725 w 470230"/>
              <a:gd name="connsiteY25" fmla="*/ 238125 h 406770"/>
              <a:gd name="connsiteX26" fmla="*/ 457200 w 470230"/>
              <a:gd name="connsiteY26" fmla="*/ 231775 h 406770"/>
              <a:gd name="connsiteX27" fmla="*/ 447675 w 470230"/>
              <a:gd name="connsiteY27" fmla="*/ 209550 h 406770"/>
              <a:gd name="connsiteX28" fmla="*/ 441325 w 470230"/>
              <a:gd name="connsiteY28" fmla="*/ 200025 h 406770"/>
              <a:gd name="connsiteX29" fmla="*/ 431800 w 470230"/>
              <a:gd name="connsiteY29" fmla="*/ 193675 h 406770"/>
              <a:gd name="connsiteX30" fmla="*/ 428625 w 470230"/>
              <a:gd name="connsiteY30" fmla="*/ 184150 h 406770"/>
              <a:gd name="connsiteX31" fmla="*/ 422275 w 470230"/>
              <a:gd name="connsiteY31" fmla="*/ 117475 h 406770"/>
              <a:gd name="connsiteX32" fmla="*/ 415925 w 470230"/>
              <a:gd name="connsiteY32" fmla="*/ 92075 h 406770"/>
              <a:gd name="connsiteX33" fmla="*/ 419100 w 470230"/>
              <a:gd name="connsiteY33" fmla="*/ 44450 h 406770"/>
              <a:gd name="connsiteX34" fmla="*/ 390525 w 470230"/>
              <a:gd name="connsiteY34" fmla="*/ 28575 h 406770"/>
              <a:gd name="connsiteX35" fmla="*/ 333375 w 470230"/>
              <a:gd name="connsiteY35" fmla="*/ 25400 h 406770"/>
              <a:gd name="connsiteX36" fmla="*/ 304800 w 470230"/>
              <a:gd name="connsiteY36" fmla="*/ 22225 h 406770"/>
              <a:gd name="connsiteX37" fmla="*/ 139700 w 470230"/>
              <a:gd name="connsiteY37" fmla="*/ 25400 h 406770"/>
              <a:gd name="connsiteX38" fmla="*/ 50800 w 470230"/>
              <a:gd name="connsiteY38" fmla="*/ 25400 h 406770"/>
              <a:gd name="connsiteX39" fmla="*/ 3175 w 470230"/>
              <a:gd name="connsiteY39" fmla="*/ 0 h 40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0230" h="406770">
                <a:moveTo>
                  <a:pt x="3175" y="0"/>
                </a:moveTo>
                <a:lnTo>
                  <a:pt x="3175" y="0"/>
                </a:lnTo>
                <a:cubicBezTo>
                  <a:pt x="4771" y="14366"/>
                  <a:pt x="9525" y="54762"/>
                  <a:pt x="9525" y="66675"/>
                </a:cubicBezTo>
                <a:cubicBezTo>
                  <a:pt x="9525" y="138501"/>
                  <a:pt x="19342" y="120212"/>
                  <a:pt x="0" y="149225"/>
                </a:cubicBezTo>
                <a:cubicBezTo>
                  <a:pt x="2117" y="178858"/>
                  <a:pt x="3660" y="208538"/>
                  <a:pt x="6350" y="238125"/>
                </a:cubicBezTo>
                <a:cubicBezTo>
                  <a:pt x="6839" y="243499"/>
                  <a:pt x="9525" y="248604"/>
                  <a:pt x="9525" y="254000"/>
                </a:cubicBezTo>
                <a:cubicBezTo>
                  <a:pt x="9525" y="272284"/>
                  <a:pt x="2361" y="298533"/>
                  <a:pt x="9525" y="269875"/>
                </a:cubicBezTo>
                <a:cubicBezTo>
                  <a:pt x="22225" y="270933"/>
                  <a:pt x="34965" y="271589"/>
                  <a:pt x="47625" y="273050"/>
                </a:cubicBezTo>
                <a:cubicBezTo>
                  <a:pt x="62493" y="274766"/>
                  <a:pt x="77112" y="279060"/>
                  <a:pt x="92075" y="279400"/>
                </a:cubicBezTo>
                <a:cubicBezTo>
                  <a:pt x="123834" y="280122"/>
                  <a:pt x="155575" y="277283"/>
                  <a:pt x="187325" y="276225"/>
                </a:cubicBezTo>
                <a:cubicBezTo>
                  <a:pt x="186267" y="279400"/>
                  <a:pt x="184876" y="282483"/>
                  <a:pt x="184150" y="285750"/>
                </a:cubicBezTo>
                <a:cubicBezTo>
                  <a:pt x="179667" y="305923"/>
                  <a:pt x="179410" y="325150"/>
                  <a:pt x="177800" y="346075"/>
                </a:cubicBezTo>
                <a:cubicBezTo>
                  <a:pt x="178858" y="365125"/>
                  <a:pt x="175230" y="385031"/>
                  <a:pt x="180975" y="403225"/>
                </a:cubicBezTo>
                <a:cubicBezTo>
                  <a:pt x="182600" y="408371"/>
                  <a:pt x="191454" y="406400"/>
                  <a:pt x="196850" y="406400"/>
                </a:cubicBezTo>
                <a:cubicBezTo>
                  <a:pt x="220157" y="406400"/>
                  <a:pt x="243417" y="404283"/>
                  <a:pt x="266700" y="403225"/>
                </a:cubicBezTo>
                <a:cubicBezTo>
                  <a:pt x="263838" y="345977"/>
                  <a:pt x="261249" y="340257"/>
                  <a:pt x="266700" y="285750"/>
                </a:cubicBezTo>
                <a:cubicBezTo>
                  <a:pt x="267621" y="276542"/>
                  <a:pt x="271036" y="273592"/>
                  <a:pt x="279400" y="269875"/>
                </a:cubicBezTo>
                <a:cubicBezTo>
                  <a:pt x="285517" y="267157"/>
                  <a:pt x="298450" y="263525"/>
                  <a:pt x="298450" y="263525"/>
                </a:cubicBezTo>
                <a:cubicBezTo>
                  <a:pt x="300567" y="266700"/>
                  <a:pt x="302102" y="270352"/>
                  <a:pt x="304800" y="273050"/>
                </a:cubicBezTo>
                <a:cubicBezTo>
                  <a:pt x="323025" y="291275"/>
                  <a:pt x="367735" y="281943"/>
                  <a:pt x="381000" y="282575"/>
                </a:cubicBezTo>
                <a:cubicBezTo>
                  <a:pt x="392642" y="281517"/>
                  <a:pt x="404338" y="280945"/>
                  <a:pt x="415925" y="279400"/>
                </a:cubicBezTo>
                <a:cubicBezTo>
                  <a:pt x="420250" y="278823"/>
                  <a:pt x="424445" y="277479"/>
                  <a:pt x="428625" y="276225"/>
                </a:cubicBezTo>
                <a:cubicBezTo>
                  <a:pt x="435036" y="274302"/>
                  <a:pt x="441325" y="271992"/>
                  <a:pt x="447675" y="269875"/>
                </a:cubicBezTo>
                <a:cubicBezTo>
                  <a:pt x="450850" y="268817"/>
                  <a:pt x="454415" y="268556"/>
                  <a:pt x="457200" y="266700"/>
                </a:cubicBezTo>
                <a:lnTo>
                  <a:pt x="466725" y="260350"/>
                </a:lnTo>
                <a:cubicBezTo>
                  <a:pt x="469581" y="251781"/>
                  <a:pt x="472927" y="247427"/>
                  <a:pt x="466725" y="238125"/>
                </a:cubicBezTo>
                <a:cubicBezTo>
                  <a:pt x="464608" y="234950"/>
                  <a:pt x="460375" y="233892"/>
                  <a:pt x="457200" y="231775"/>
                </a:cubicBezTo>
                <a:cubicBezTo>
                  <a:pt x="453638" y="221089"/>
                  <a:pt x="453952" y="220535"/>
                  <a:pt x="447675" y="209550"/>
                </a:cubicBezTo>
                <a:cubicBezTo>
                  <a:pt x="445782" y="206237"/>
                  <a:pt x="444023" y="202723"/>
                  <a:pt x="441325" y="200025"/>
                </a:cubicBezTo>
                <a:cubicBezTo>
                  <a:pt x="438627" y="197327"/>
                  <a:pt x="434975" y="195792"/>
                  <a:pt x="431800" y="193675"/>
                </a:cubicBezTo>
                <a:cubicBezTo>
                  <a:pt x="430742" y="190500"/>
                  <a:pt x="429281" y="187432"/>
                  <a:pt x="428625" y="184150"/>
                </a:cubicBezTo>
                <a:cubicBezTo>
                  <a:pt x="423826" y="160154"/>
                  <a:pt x="425037" y="143715"/>
                  <a:pt x="422275" y="117475"/>
                </a:cubicBezTo>
                <a:cubicBezTo>
                  <a:pt x="421096" y="106276"/>
                  <a:pt x="419162" y="101785"/>
                  <a:pt x="415925" y="92075"/>
                </a:cubicBezTo>
                <a:cubicBezTo>
                  <a:pt x="416983" y="76200"/>
                  <a:pt x="416850" y="60200"/>
                  <a:pt x="419100" y="44450"/>
                </a:cubicBezTo>
                <a:cubicBezTo>
                  <a:pt x="423330" y="14839"/>
                  <a:pt x="442274" y="23871"/>
                  <a:pt x="390525" y="28575"/>
                </a:cubicBezTo>
                <a:lnTo>
                  <a:pt x="333375" y="25400"/>
                </a:lnTo>
                <a:cubicBezTo>
                  <a:pt x="323818" y="24692"/>
                  <a:pt x="314384" y="22225"/>
                  <a:pt x="304800" y="22225"/>
                </a:cubicBezTo>
                <a:cubicBezTo>
                  <a:pt x="249756" y="22225"/>
                  <a:pt x="194733" y="24342"/>
                  <a:pt x="139700" y="25400"/>
                </a:cubicBezTo>
                <a:cubicBezTo>
                  <a:pt x="101646" y="34914"/>
                  <a:pt x="135388" y="27750"/>
                  <a:pt x="50800" y="25400"/>
                </a:cubicBezTo>
                <a:cubicBezTo>
                  <a:pt x="38105" y="25047"/>
                  <a:pt x="11112" y="4233"/>
                  <a:pt x="3175" y="0"/>
                </a:cubicBezTo>
                <a:close/>
              </a:path>
            </a:pathLst>
          </a:custGeom>
          <a:solidFill>
            <a:srgbClr val="1BCD1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277100" y="346759"/>
            <a:ext cx="1782685" cy="646331"/>
          </a:xfrm>
          <a:prstGeom prst="rect">
            <a:avLst/>
          </a:prstGeom>
          <a:noFill/>
        </p:spPr>
        <p:txBody>
          <a:bodyPr wrap="none" rtlCol="0">
            <a:spAutoFit/>
          </a:bodyPr>
          <a:lstStyle/>
          <a:p>
            <a:r>
              <a:rPr lang="en-US" dirty="0" smtClean="0">
                <a:solidFill>
                  <a:srgbClr val="CCFFCC"/>
                </a:solidFill>
              </a:rPr>
              <a:t>CENTENIAL PARK</a:t>
            </a:r>
          </a:p>
          <a:p>
            <a:r>
              <a:rPr lang="en-US" dirty="0" smtClean="0">
                <a:solidFill>
                  <a:srgbClr val="CCFFCC"/>
                </a:solidFill>
              </a:rPr>
              <a:t>54 acres</a:t>
            </a:r>
          </a:p>
        </p:txBody>
      </p:sp>
      <p:sp>
        <p:nvSpPr>
          <p:cNvPr id="13" name="TextBox 12"/>
          <p:cNvSpPr txBox="1"/>
          <p:nvPr/>
        </p:nvSpPr>
        <p:spPr>
          <a:xfrm>
            <a:off x="7176244" y="3662018"/>
            <a:ext cx="1481633" cy="1200329"/>
          </a:xfrm>
          <a:prstGeom prst="rect">
            <a:avLst/>
          </a:prstGeom>
          <a:noFill/>
        </p:spPr>
        <p:txBody>
          <a:bodyPr wrap="none" rtlCol="0">
            <a:spAutoFit/>
          </a:bodyPr>
          <a:lstStyle/>
          <a:p>
            <a:r>
              <a:rPr lang="en-US" dirty="0" smtClean="0">
                <a:solidFill>
                  <a:srgbClr val="CCFFCC"/>
                </a:solidFill>
              </a:rPr>
              <a:t>NORTH</a:t>
            </a:r>
          </a:p>
          <a:p>
            <a:r>
              <a:rPr lang="en-US" dirty="0" smtClean="0">
                <a:solidFill>
                  <a:srgbClr val="CCFFCC"/>
                </a:solidFill>
              </a:rPr>
              <a:t>CREEK</a:t>
            </a:r>
          </a:p>
          <a:p>
            <a:r>
              <a:rPr lang="en-US" dirty="0" smtClean="0">
                <a:solidFill>
                  <a:srgbClr val="CCFFCC"/>
                </a:solidFill>
              </a:rPr>
              <a:t>FOREST</a:t>
            </a:r>
          </a:p>
          <a:p>
            <a:r>
              <a:rPr lang="en-US" dirty="0" smtClean="0">
                <a:solidFill>
                  <a:srgbClr val="CCFFCC"/>
                </a:solidFill>
              </a:rPr>
              <a:t>64 acre forest</a:t>
            </a:r>
          </a:p>
        </p:txBody>
      </p:sp>
      <p:sp>
        <p:nvSpPr>
          <p:cNvPr id="14" name="TextBox 13"/>
          <p:cNvSpPr txBox="1"/>
          <p:nvPr/>
        </p:nvSpPr>
        <p:spPr>
          <a:xfrm>
            <a:off x="325740" y="4291283"/>
            <a:ext cx="1439028" cy="646331"/>
          </a:xfrm>
          <a:prstGeom prst="rect">
            <a:avLst/>
          </a:prstGeom>
          <a:noFill/>
        </p:spPr>
        <p:txBody>
          <a:bodyPr wrap="none" rtlCol="0">
            <a:spAutoFit/>
          </a:bodyPr>
          <a:lstStyle/>
          <a:p>
            <a:r>
              <a:rPr lang="en-US" dirty="0" smtClean="0">
                <a:solidFill>
                  <a:srgbClr val="CCFFCC"/>
                </a:solidFill>
              </a:rPr>
              <a:t>BLYTHE PARK</a:t>
            </a:r>
          </a:p>
          <a:p>
            <a:r>
              <a:rPr lang="en-US" dirty="0" smtClean="0">
                <a:solidFill>
                  <a:srgbClr val="CCFFCC"/>
                </a:solidFill>
              </a:rPr>
              <a:t>41 acres</a:t>
            </a:r>
          </a:p>
        </p:txBody>
      </p:sp>
      <p:cxnSp>
        <p:nvCxnSpPr>
          <p:cNvPr id="22" name="Straight Arrow Connector 21"/>
          <p:cNvCxnSpPr/>
          <p:nvPr/>
        </p:nvCxnSpPr>
        <p:spPr>
          <a:xfrm flipH="1" flipV="1">
            <a:off x="5382180" y="3752850"/>
            <a:ext cx="1794064" cy="444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4381830" y="762000"/>
            <a:ext cx="2794414" cy="635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1574800" y="4673600"/>
            <a:ext cx="2848599" cy="9511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01600" y="106819"/>
            <a:ext cx="1679166" cy="3108544"/>
          </a:xfrm>
          <a:prstGeom prst="rect">
            <a:avLst/>
          </a:prstGeom>
          <a:noFill/>
        </p:spPr>
        <p:txBody>
          <a:bodyPr wrap="none" rtlCol="0">
            <a:spAutoFit/>
          </a:bodyPr>
          <a:lstStyle/>
          <a:p>
            <a:r>
              <a:rPr lang="en-US" sz="2800" dirty="0" smtClean="0">
                <a:solidFill>
                  <a:srgbClr val="CCFFCC"/>
                </a:solidFill>
              </a:rPr>
              <a:t>NEED:</a:t>
            </a:r>
          </a:p>
          <a:p>
            <a:r>
              <a:rPr lang="en-US" sz="2800" dirty="0" smtClean="0">
                <a:solidFill>
                  <a:srgbClr val="CCFFCC"/>
                </a:solidFill>
              </a:rPr>
              <a:t>Inventory</a:t>
            </a:r>
          </a:p>
          <a:p>
            <a:endParaRPr lang="en-US" sz="2800" dirty="0">
              <a:solidFill>
                <a:srgbClr val="CCFFCC"/>
              </a:solidFill>
            </a:endParaRPr>
          </a:p>
          <a:p>
            <a:r>
              <a:rPr lang="en-US" sz="2800" dirty="0" smtClean="0">
                <a:solidFill>
                  <a:srgbClr val="CCFFCC"/>
                </a:solidFill>
              </a:rPr>
              <a:t>23</a:t>
            </a:r>
          </a:p>
          <a:p>
            <a:r>
              <a:rPr lang="en-US" sz="2800" dirty="0" smtClean="0">
                <a:solidFill>
                  <a:srgbClr val="CCFFCC"/>
                </a:solidFill>
              </a:rPr>
              <a:t>Square</a:t>
            </a:r>
          </a:p>
          <a:p>
            <a:r>
              <a:rPr lang="en-US" sz="2800" dirty="0" smtClean="0">
                <a:solidFill>
                  <a:srgbClr val="CCFFCC"/>
                </a:solidFill>
              </a:rPr>
              <a:t>Mile</a:t>
            </a:r>
          </a:p>
          <a:p>
            <a:r>
              <a:rPr lang="en-US" sz="2800" dirty="0" smtClean="0">
                <a:solidFill>
                  <a:srgbClr val="CCFFCC"/>
                </a:solidFill>
              </a:rPr>
              <a:t>Projection</a:t>
            </a:r>
            <a:endParaRPr lang="en-US" sz="2800" dirty="0">
              <a:solidFill>
                <a:srgbClr val="CCFFCC"/>
              </a:solidFill>
            </a:endParaRPr>
          </a:p>
        </p:txBody>
      </p:sp>
    </p:spTree>
    <p:extLst>
      <p:ext uri="{BB962C8B-B14F-4D97-AF65-F5344CB8AC3E}">
        <p14:creationId xmlns:p14="http://schemas.microsoft.com/office/powerpoint/2010/main" val="9427384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Picture 1" descr="Wood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7900"/>
            <a:ext cx="9144000" cy="2349923"/>
          </a:xfrm>
          <a:prstGeom prst="rect">
            <a:avLst/>
          </a:prstGeom>
        </p:spPr>
      </p:pic>
      <p:sp>
        <p:nvSpPr>
          <p:cNvPr id="4" name="TextBox 3"/>
          <p:cNvSpPr txBox="1"/>
          <p:nvPr/>
        </p:nvSpPr>
        <p:spPr>
          <a:xfrm>
            <a:off x="458597" y="129340"/>
            <a:ext cx="5604156" cy="1661993"/>
          </a:xfrm>
          <a:prstGeom prst="rect">
            <a:avLst/>
          </a:prstGeom>
          <a:noFill/>
        </p:spPr>
        <p:txBody>
          <a:bodyPr wrap="none" rtlCol="0">
            <a:spAutoFit/>
          </a:bodyPr>
          <a:lstStyle/>
          <a:p>
            <a:r>
              <a:rPr lang="en-US" sz="2400" dirty="0" smtClean="0">
                <a:solidFill>
                  <a:srgbClr val="CCFFCC"/>
                </a:solidFill>
              </a:rPr>
              <a:t>NEED: </a:t>
            </a:r>
            <a:r>
              <a:rPr lang="en-US" dirty="0" smtClean="0">
                <a:solidFill>
                  <a:srgbClr val="CCFFCC"/>
                </a:solidFill>
              </a:rPr>
              <a:t>Population underserved:</a:t>
            </a:r>
          </a:p>
          <a:p>
            <a:r>
              <a:rPr lang="en-US" dirty="0" smtClean="0">
                <a:solidFill>
                  <a:srgbClr val="CCFFCC"/>
                </a:solidFill>
              </a:rPr>
              <a:t>Almost no mature forest for recreation in the service area</a:t>
            </a:r>
          </a:p>
          <a:p>
            <a:endParaRPr lang="en-US" dirty="0">
              <a:solidFill>
                <a:srgbClr val="CCFFCC"/>
              </a:solidFill>
            </a:endParaRPr>
          </a:p>
          <a:p>
            <a:r>
              <a:rPr lang="en-US" sz="2400" dirty="0" smtClean="0">
                <a:solidFill>
                  <a:schemeClr val="bg1">
                    <a:lumMod val="50000"/>
                  </a:schemeClr>
                </a:solidFill>
              </a:rPr>
              <a:t>NEED: </a:t>
            </a:r>
            <a:r>
              <a:rPr lang="en-US" dirty="0" smtClean="0">
                <a:solidFill>
                  <a:schemeClr val="bg1">
                    <a:lumMod val="50000"/>
                  </a:schemeClr>
                </a:solidFill>
              </a:rPr>
              <a:t>Amount of current use:</a:t>
            </a:r>
          </a:p>
          <a:p>
            <a:r>
              <a:rPr lang="en-US" dirty="0" smtClean="0">
                <a:solidFill>
                  <a:schemeClr val="bg1">
                    <a:lumMod val="50000"/>
                  </a:schemeClr>
                </a:solidFill>
              </a:rPr>
              <a:t>1947 residents per acre of existing comparable sites</a:t>
            </a:r>
            <a:endParaRPr lang="en-US" dirty="0">
              <a:solidFill>
                <a:schemeClr val="bg1">
                  <a:lumMod val="50000"/>
                </a:schemeClr>
              </a:solidFill>
            </a:endParaRPr>
          </a:p>
        </p:txBody>
      </p:sp>
      <p:sp>
        <p:nvSpPr>
          <p:cNvPr id="5" name="TextBox 4"/>
          <p:cNvSpPr txBox="1"/>
          <p:nvPr/>
        </p:nvSpPr>
        <p:spPr>
          <a:xfrm>
            <a:off x="458597" y="4483523"/>
            <a:ext cx="5338609" cy="1292662"/>
          </a:xfrm>
          <a:prstGeom prst="rect">
            <a:avLst/>
          </a:prstGeom>
          <a:noFill/>
        </p:spPr>
        <p:txBody>
          <a:bodyPr wrap="none" rtlCol="0">
            <a:spAutoFit/>
          </a:bodyPr>
          <a:lstStyle/>
          <a:p>
            <a:r>
              <a:rPr lang="en-US" sz="2400" dirty="0" smtClean="0">
                <a:solidFill>
                  <a:srgbClr val="7F7F7F"/>
                </a:solidFill>
              </a:rPr>
              <a:t>NEED: </a:t>
            </a:r>
            <a:r>
              <a:rPr lang="en-US" dirty="0" smtClean="0">
                <a:solidFill>
                  <a:srgbClr val="7F7F7F"/>
                </a:solidFill>
              </a:rPr>
              <a:t>Potential use:</a:t>
            </a:r>
          </a:p>
          <a:p>
            <a:r>
              <a:rPr lang="en-US" dirty="0">
                <a:solidFill>
                  <a:srgbClr val="7F7F7F"/>
                </a:solidFill>
              </a:rPr>
              <a:t>Hiking, running, birding, outdoor education, picnicking,</a:t>
            </a:r>
          </a:p>
          <a:p>
            <a:r>
              <a:rPr lang="en-US" dirty="0">
                <a:solidFill>
                  <a:srgbClr val="7F7F7F"/>
                </a:solidFill>
              </a:rPr>
              <a:t>wildlife </a:t>
            </a:r>
            <a:r>
              <a:rPr lang="en-US" dirty="0" smtClean="0">
                <a:solidFill>
                  <a:srgbClr val="7F7F7F"/>
                </a:solidFill>
              </a:rPr>
              <a:t>photography</a:t>
            </a:r>
          </a:p>
          <a:p>
            <a:endParaRPr lang="en-US" dirty="0">
              <a:solidFill>
                <a:srgbClr val="CCFFCC"/>
              </a:solidFill>
            </a:endParaRPr>
          </a:p>
        </p:txBody>
      </p:sp>
    </p:spTree>
    <p:extLst>
      <p:ext uri="{BB962C8B-B14F-4D97-AF65-F5344CB8AC3E}">
        <p14:creationId xmlns:p14="http://schemas.microsoft.com/office/powerpoint/2010/main" val="347105248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Picture 1" descr="Wood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7900"/>
            <a:ext cx="9144000" cy="2349923"/>
          </a:xfrm>
          <a:prstGeom prst="rect">
            <a:avLst/>
          </a:prstGeom>
        </p:spPr>
      </p:pic>
      <p:sp>
        <p:nvSpPr>
          <p:cNvPr id="4" name="TextBox 3"/>
          <p:cNvSpPr txBox="1"/>
          <p:nvPr/>
        </p:nvSpPr>
        <p:spPr>
          <a:xfrm>
            <a:off x="458597" y="129340"/>
            <a:ext cx="5604156" cy="1661993"/>
          </a:xfrm>
          <a:prstGeom prst="rect">
            <a:avLst/>
          </a:prstGeom>
          <a:noFill/>
        </p:spPr>
        <p:txBody>
          <a:bodyPr wrap="none" rtlCol="0">
            <a:spAutoFit/>
          </a:bodyPr>
          <a:lstStyle/>
          <a:p>
            <a:r>
              <a:rPr lang="en-US" sz="2400" dirty="0" smtClean="0">
                <a:solidFill>
                  <a:srgbClr val="7F7F7F"/>
                </a:solidFill>
              </a:rPr>
              <a:t>NEED: </a:t>
            </a:r>
            <a:r>
              <a:rPr lang="en-US" dirty="0" smtClean="0">
                <a:solidFill>
                  <a:srgbClr val="7F7F7F"/>
                </a:solidFill>
              </a:rPr>
              <a:t>Population underserved:</a:t>
            </a:r>
          </a:p>
          <a:p>
            <a:r>
              <a:rPr lang="en-US" dirty="0" smtClean="0">
                <a:solidFill>
                  <a:srgbClr val="7F7F7F"/>
                </a:solidFill>
              </a:rPr>
              <a:t>Almost no mature forest for recreation in the service area</a:t>
            </a:r>
          </a:p>
          <a:p>
            <a:endParaRPr lang="en-US" dirty="0">
              <a:solidFill>
                <a:srgbClr val="CCFFCC"/>
              </a:solidFill>
            </a:endParaRPr>
          </a:p>
          <a:p>
            <a:r>
              <a:rPr lang="en-US" sz="2400" dirty="0">
                <a:solidFill>
                  <a:srgbClr val="CCFFCC"/>
                </a:solidFill>
              </a:rPr>
              <a:t>NEED: </a:t>
            </a:r>
            <a:r>
              <a:rPr lang="en-US" dirty="0">
                <a:solidFill>
                  <a:srgbClr val="CCFFCC"/>
                </a:solidFill>
              </a:rPr>
              <a:t>Amount of current use:</a:t>
            </a:r>
          </a:p>
          <a:p>
            <a:r>
              <a:rPr lang="en-US" dirty="0">
                <a:solidFill>
                  <a:srgbClr val="CCFFCC"/>
                </a:solidFill>
              </a:rPr>
              <a:t>1947 residents per acre of existing comparable </a:t>
            </a:r>
            <a:r>
              <a:rPr lang="en-US" dirty="0" smtClean="0">
                <a:solidFill>
                  <a:srgbClr val="CCFFCC"/>
                </a:solidFill>
              </a:rPr>
              <a:t>sites</a:t>
            </a:r>
            <a:endParaRPr lang="en-US" sz="2400" dirty="0">
              <a:solidFill>
                <a:srgbClr val="CCFFCC"/>
              </a:solidFill>
            </a:endParaRPr>
          </a:p>
        </p:txBody>
      </p:sp>
      <p:sp>
        <p:nvSpPr>
          <p:cNvPr id="5" name="TextBox 4"/>
          <p:cNvSpPr txBox="1"/>
          <p:nvPr/>
        </p:nvSpPr>
        <p:spPr>
          <a:xfrm>
            <a:off x="458597" y="4597823"/>
            <a:ext cx="5338609" cy="1292662"/>
          </a:xfrm>
          <a:prstGeom prst="rect">
            <a:avLst/>
          </a:prstGeom>
          <a:noFill/>
        </p:spPr>
        <p:txBody>
          <a:bodyPr wrap="none" rtlCol="0">
            <a:spAutoFit/>
          </a:bodyPr>
          <a:lstStyle/>
          <a:p>
            <a:r>
              <a:rPr lang="en-US" sz="2400" dirty="0" smtClean="0">
                <a:solidFill>
                  <a:srgbClr val="7F7F7F"/>
                </a:solidFill>
              </a:rPr>
              <a:t>NEED: </a:t>
            </a:r>
            <a:r>
              <a:rPr lang="en-US" dirty="0" smtClean="0">
                <a:solidFill>
                  <a:srgbClr val="7F7F7F"/>
                </a:solidFill>
              </a:rPr>
              <a:t>Potential use:</a:t>
            </a:r>
          </a:p>
          <a:p>
            <a:r>
              <a:rPr lang="en-US" dirty="0">
                <a:solidFill>
                  <a:srgbClr val="7F7F7F"/>
                </a:solidFill>
              </a:rPr>
              <a:t>Hiking, running, birding, outdoor education, picnicking,</a:t>
            </a:r>
          </a:p>
          <a:p>
            <a:r>
              <a:rPr lang="en-US" dirty="0">
                <a:solidFill>
                  <a:srgbClr val="7F7F7F"/>
                </a:solidFill>
              </a:rPr>
              <a:t>wildlife </a:t>
            </a:r>
            <a:r>
              <a:rPr lang="en-US" dirty="0" smtClean="0">
                <a:solidFill>
                  <a:srgbClr val="7F7F7F"/>
                </a:solidFill>
              </a:rPr>
              <a:t>photography</a:t>
            </a:r>
          </a:p>
          <a:p>
            <a:endParaRPr lang="en-US" dirty="0">
              <a:solidFill>
                <a:srgbClr val="CCFFCC"/>
              </a:solidFill>
            </a:endParaRPr>
          </a:p>
        </p:txBody>
      </p:sp>
    </p:spTree>
    <p:extLst>
      <p:ext uri="{BB962C8B-B14F-4D97-AF65-F5344CB8AC3E}">
        <p14:creationId xmlns:p14="http://schemas.microsoft.com/office/powerpoint/2010/main" val="12387085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Picture 1" descr="Wood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7900"/>
            <a:ext cx="9144000" cy="2349923"/>
          </a:xfrm>
          <a:prstGeom prst="rect">
            <a:avLst/>
          </a:prstGeom>
        </p:spPr>
      </p:pic>
      <p:sp>
        <p:nvSpPr>
          <p:cNvPr id="4" name="TextBox 3"/>
          <p:cNvSpPr txBox="1"/>
          <p:nvPr/>
        </p:nvSpPr>
        <p:spPr>
          <a:xfrm>
            <a:off x="458597" y="129340"/>
            <a:ext cx="5604156" cy="1661993"/>
          </a:xfrm>
          <a:prstGeom prst="rect">
            <a:avLst/>
          </a:prstGeom>
          <a:noFill/>
        </p:spPr>
        <p:txBody>
          <a:bodyPr wrap="none" rtlCol="0">
            <a:spAutoFit/>
          </a:bodyPr>
          <a:lstStyle/>
          <a:p>
            <a:r>
              <a:rPr lang="en-US" sz="2400" dirty="0" smtClean="0">
                <a:solidFill>
                  <a:srgbClr val="7F7F7F"/>
                </a:solidFill>
              </a:rPr>
              <a:t>NEED: </a:t>
            </a:r>
            <a:r>
              <a:rPr lang="en-US" dirty="0" smtClean="0">
                <a:solidFill>
                  <a:srgbClr val="7F7F7F"/>
                </a:solidFill>
              </a:rPr>
              <a:t>Population underserved:</a:t>
            </a:r>
          </a:p>
          <a:p>
            <a:r>
              <a:rPr lang="en-US" dirty="0" smtClean="0">
                <a:solidFill>
                  <a:srgbClr val="7F7F7F"/>
                </a:solidFill>
              </a:rPr>
              <a:t>Almost no mature forest for recreation in the service area</a:t>
            </a:r>
          </a:p>
          <a:p>
            <a:endParaRPr lang="en-US" dirty="0">
              <a:solidFill>
                <a:srgbClr val="7F7F7F"/>
              </a:solidFill>
            </a:endParaRPr>
          </a:p>
          <a:p>
            <a:r>
              <a:rPr lang="en-US" sz="2400" dirty="0" smtClean="0">
                <a:solidFill>
                  <a:srgbClr val="7F7F7F"/>
                </a:solidFill>
              </a:rPr>
              <a:t>NEED: </a:t>
            </a:r>
            <a:r>
              <a:rPr lang="en-US" dirty="0" smtClean="0">
                <a:solidFill>
                  <a:srgbClr val="7F7F7F"/>
                </a:solidFill>
              </a:rPr>
              <a:t>Amount of current use:</a:t>
            </a:r>
          </a:p>
          <a:p>
            <a:r>
              <a:rPr lang="en-US" dirty="0" smtClean="0">
                <a:solidFill>
                  <a:srgbClr val="7F7F7F"/>
                </a:solidFill>
              </a:rPr>
              <a:t>1947 residents per acre of existing comparable sites</a:t>
            </a:r>
            <a:endParaRPr lang="en-US" dirty="0">
              <a:solidFill>
                <a:srgbClr val="7F7F7F"/>
              </a:solidFill>
            </a:endParaRPr>
          </a:p>
        </p:txBody>
      </p:sp>
      <p:sp>
        <p:nvSpPr>
          <p:cNvPr id="5" name="TextBox 4"/>
          <p:cNvSpPr txBox="1"/>
          <p:nvPr/>
        </p:nvSpPr>
        <p:spPr>
          <a:xfrm>
            <a:off x="458597" y="4597823"/>
            <a:ext cx="5338609" cy="1292662"/>
          </a:xfrm>
          <a:prstGeom prst="rect">
            <a:avLst/>
          </a:prstGeom>
          <a:noFill/>
        </p:spPr>
        <p:txBody>
          <a:bodyPr wrap="none" rtlCol="0">
            <a:spAutoFit/>
          </a:bodyPr>
          <a:lstStyle/>
          <a:p>
            <a:r>
              <a:rPr lang="en-US" sz="2400" dirty="0" smtClean="0">
                <a:solidFill>
                  <a:srgbClr val="CCFFCC"/>
                </a:solidFill>
              </a:rPr>
              <a:t>NEED: </a:t>
            </a:r>
            <a:r>
              <a:rPr lang="en-US" dirty="0" smtClean="0">
                <a:solidFill>
                  <a:srgbClr val="CCFFCC"/>
                </a:solidFill>
              </a:rPr>
              <a:t>Potential use:</a:t>
            </a:r>
          </a:p>
          <a:p>
            <a:r>
              <a:rPr lang="en-US" dirty="0">
                <a:solidFill>
                  <a:srgbClr val="CCFFCC"/>
                </a:solidFill>
              </a:rPr>
              <a:t>Hiking, running, birding, outdoor education, picnicking,</a:t>
            </a:r>
          </a:p>
          <a:p>
            <a:r>
              <a:rPr lang="en-US" dirty="0">
                <a:solidFill>
                  <a:srgbClr val="CCFFCC"/>
                </a:solidFill>
              </a:rPr>
              <a:t>wildlife </a:t>
            </a:r>
            <a:r>
              <a:rPr lang="en-US" dirty="0" smtClean="0">
                <a:solidFill>
                  <a:srgbClr val="CCFFCC"/>
                </a:solidFill>
              </a:rPr>
              <a:t>photography</a:t>
            </a:r>
          </a:p>
          <a:p>
            <a:endParaRPr lang="en-US" dirty="0">
              <a:solidFill>
                <a:srgbClr val="CCFFCC"/>
              </a:solidFill>
            </a:endParaRPr>
          </a:p>
        </p:txBody>
      </p:sp>
    </p:spTree>
    <p:extLst>
      <p:ext uri="{BB962C8B-B14F-4D97-AF65-F5344CB8AC3E}">
        <p14:creationId xmlns:p14="http://schemas.microsoft.com/office/powerpoint/2010/main" val="2164633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4519" y="0"/>
            <a:ext cx="9131873" cy="6858000"/>
          </a:xfrm>
          <a:prstGeom prst="rect">
            <a:avLst/>
          </a:prstGeom>
        </p:spPr>
      </p:pic>
      <p:sp>
        <p:nvSpPr>
          <p:cNvPr id="4" name="TextBox 3"/>
          <p:cNvSpPr txBox="1"/>
          <p:nvPr/>
        </p:nvSpPr>
        <p:spPr>
          <a:xfrm>
            <a:off x="152400" y="5872101"/>
            <a:ext cx="6489700" cy="707886"/>
          </a:xfrm>
          <a:prstGeom prst="rect">
            <a:avLst/>
          </a:prstGeom>
          <a:solidFill>
            <a:srgbClr val="FFFFFF"/>
          </a:solidFill>
        </p:spPr>
        <p:txBody>
          <a:bodyPr wrap="square" rtlCol="0">
            <a:spAutoFit/>
          </a:bodyPr>
          <a:lstStyle/>
          <a:p>
            <a:r>
              <a:rPr lang="en-US" sz="2000" dirty="0" smtClean="0">
                <a:solidFill>
                  <a:srgbClr val="000000"/>
                </a:solidFill>
              </a:rPr>
              <a:t>Protects land meeting criteria for Washington Department of Fish and Wildlife “Priority Habitat.” (note 4)</a:t>
            </a:r>
            <a:endParaRPr lang="en-US" sz="2000" dirty="0">
              <a:solidFill>
                <a:srgbClr val="000000"/>
              </a:solidFill>
            </a:endParaRPr>
          </a:p>
        </p:txBody>
      </p:sp>
      <p:sp>
        <p:nvSpPr>
          <p:cNvPr id="5" name="TextBox 4"/>
          <p:cNvSpPr txBox="1"/>
          <p:nvPr/>
        </p:nvSpPr>
        <p:spPr>
          <a:xfrm>
            <a:off x="14520" y="16934"/>
            <a:ext cx="3321348" cy="954107"/>
          </a:xfrm>
          <a:prstGeom prst="rect">
            <a:avLst/>
          </a:prstGeom>
          <a:solidFill>
            <a:schemeClr val="tx2">
              <a:lumMod val="75000"/>
            </a:schemeClr>
          </a:solidFill>
        </p:spPr>
        <p:txBody>
          <a:bodyPr wrap="square" rtlCol="0">
            <a:spAutoFit/>
          </a:bodyPr>
          <a:lstStyle/>
          <a:p>
            <a:r>
              <a:rPr lang="en-US" sz="2800" b="1" dirty="0" smtClean="0">
                <a:solidFill>
                  <a:srgbClr val="CCFFCC"/>
                </a:solidFill>
              </a:rPr>
              <a:t>NEED: Identified </a:t>
            </a:r>
          </a:p>
          <a:p>
            <a:r>
              <a:rPr lang="en-US" sz="2800" b="1" dirty="0" smtClean="0">
                <a:solidFill>
                  <a:srgbClr val="CCFFCC"/>
                </a:solidFill>
              </a:rPr>
              <a:t>Type of Need</a:t>
            </a:r>
            <a:endParaRPr lang="en-US" sz="2800" b="1" dirty="0">
              <a:solidFill>
                <a:srgbClr val="CCFFCC"/>
              </a:solidFill>
            </a:endParaRPr>
          </a:p>
        </p:txBody>
      </p:sp>
    </p:spTree>
    <p:extLst>
      <p:ext uri="{BB962C8B-B14F-4D97-AF65-F5344CB8AC3E}">
        <p14:creationId xmlns:p14="http://schemas.microsoft.com/office/powerpoint/2010/main" val="24775628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p:cNvPicPr>
          <p:nvPr/>
        </p:nvPicPr>
        <p:blipFill>
          <a:blip r:embed="rId3">
            <a:extLst>
              <a:ext uri="{28A0092B-C50C-407E-A947-70E740481C1C}">
                <a14:useLocalDpi xmlns:a14="http://schemas.microsoft.com/office/drawing/2010/main" val="0"/>
              </a:ext>
            </a:extLst>
          </a:blip>
          <a:srcRect l="15654" t="30530" r="25700" b="9657"/>
          <a:stretch>
            <a:fillRect/>
          </a:stretch>
        </p:blipFill>
        <p:spPr>
          <a:xfrm>
            <a:off x="0" y="1032"/>
            <a:ext cx="9144000" cy="6976533"/>
          </a:xfrm>
          <a:prstGeom prst="rect">
            <a:avLst/>
          </a:prstGeom>
        </p:spPr>
      </p:pic>
      <p:sp>
        <p:nvSpPr>
          <p:cNvPr id="2" name="TextBox 1"/>
          <p:cNvSpPr txBox="1"/>
          <p:nvPr/>
        </p:nvSpPr>
        <p:spPr>
          <a:xfrm>
            <a:off x="630766" y="1721596"/>
            <a:ext cx="4038600" cy="923330"/>
          </a:xfrm>
          <a:prstGeom prst="rect">
            <a:avLst/>
          </a:prstGeom>
          <a:solidFill>
            <a:schemeClr val="bg1"/>
          </a:solidFill>
        </p:spPr>
        <p:txBody>
          <a:bodyPr wrap="square" rtlCol="0">
            <a:spAutoFit/>
          </a:bodyPr>
          <a:lstStyle/>
          <a:p>
            <a:r>
              <a:rPr lang="en-US" dirty="0" smtClean="0"/>
              <a:t>Meets Snohomish County Parks and Recreation need to acquire key habitat parcels that preserve critical corridors</a:t>
            </a:r>
            <a:endParaRPr lang="en-US" dirty="0"/>
          </a:p>
        </p:txBody>
      </p:sp>
      <p:sp>
        <p:nvSpPr>
          <p:cNvPr id="3" name="TextBox 2"/>
          <p:cNvSpPr txBox="1"/>
          <p:nvPr/>
        </p:nvSpPr>
        <p:spPr>
          <a:xfrm>
            <a:off x="6070600" y="5613400"/>
            <a:ext cx="2894129" cy="369332"/>
          </a:xfrm>
          <a:prstGeom prst="rect">
            <a:avLst/>
          </a:prstGeom>
          <a:noFill/>
        </p:spPr>
        <p:txBody>
          <a:bodyPr wrap="none" rtlCol="0">
            <a:spAutoFit/>
          </a:bodyPr>
          <a:lstStyle/>
          <a:p>
            <a:r>
              <a:rPr lang="en-US" dirty="0" smtClean="0"/>
              <a:t>Use image showing corridors</a:t>
            </a:r>
            <a:endParaRPr lang="en-US" dirty="0"/>
          </a:p>
        </p:txBody>
      </p:sp>
      <p:sp>
        <p:nvSpPr>
          <p:cNvPr id="4" name="Rectangle 3"/>
          <p:cNvSpPr/>
          <p:nvPr/>
        </p:nvSpPr>
        <p:spPr>
          <a:xfrm>
            <a:off x="630766" y="5887745"/>
            <a:ext cx="3890434" cy="923330"/>
          </a:xfrm>
          <a:prstGeom prst="rect">
            <a:avLst/>
          </a:prstGeom>
          <a:solidFill>
            <a:srgbClr val="FFFFFF"/>
          </a:solidFill>
        </p:spPr>
        <p:txBody>
          <a:bodyPr wrap="square">
            <a:spAutoFit/>
          </a:bodyPr>
          <a:lstStyle/>
          <a:p>
            <a:r>
              <a:rPr lang="en-US" dirty="0" smtClean="0"/>
              <a:t>Meets Bothell’s need to connect </a:t>
            </a:r>
            <a:r>
              <a:rPr lang="en-US" dirty="0"/>
              <a:t>open </a:t>
            </a:r>
            <a:r>
              <a:rPr lang="en-US" dirty="0" smtClean="0"/>
              <a:t>space, and </a:t>
            </a:r>
            <a:r>
              <a:rPr lang="en-US" dirty="0"/>
              <a:t>create corridors for wildlife migration routes and </a:t>
            </a:r>
            <a:r>
              <a:rPr lang="en-US" dirty="0" smtClean="0"/>
              <a:t>greenways.</a:t>
            </a:r>
            <a:endParaRPr lang="en-US" dirty="0"/>
          </a:p>
        </p:txBody>
      </p:sp>
      <p:sp>
        <p:nvSpPr>
          <p:cNvPr id="5" name="Rectangle 4"/>
          <p:cNvSpPr/>
          <p:nvPr/>
        </p:nvSpPr>
        <p:spPr>
          <a:xfrm>
            <a:off x="342900" y="910103"/>
            <a:ext cx="4572000" cy="646331"/>
          </a:xfrm>
          <a:prstGeom prst="rect">
            <a:avLst/>
          </a:prstGeom>
          <a:solidFill>
            <a:srgbClr val="17375E"/>
          </a:solidFill>
        </p:spPr>
        <p:txBody>
          <a:bodyPr>
            <a:spAutoFit/>
          </a:bodyPr>
          <a:lstStyle/>
          <a:p>
            <a:r>
              <a:rPr lang="en-US" b="1" dirty="0">
                <a:solidFill>
                  <a:srgbClr val="CCFFCC"/>
                </a:solidFill>
              </a:rPr>
              <a:t>Snohomish County Comprehensive Parks and Recreation Plan </a:t>
            </a:r>
            <a:r>
              <a:rPr lang="en-US" dirty="0">
                <a:solidFill>
                  <a:srgbClr val="CCFFCC"/>
                </a:solidFill>
              </a:rPr>
              <a:t>(note 1)</a:t>
            </a:r>
          </a:p>
        </p:txBody>
      </p:sp>
      <p:sp>
        <p:nvSpPr>
          <p:cNvPr id="6" name="TextBox 5"/>
          <p:cNvSpPr txBox="1"/>
          <p:nvPr/>
        </p:nvSpPr>
        <p:spPr>
          <a:xfrm>
            <a:off x="3505200" y="762000"/>
            <a:ext cx="701108" cy="369332"/>
          </a:xfrm>
          <a:prstGeom prst="rect">
            <a:avLst/>
          </a:prstGeom>
          <a:noFill/>
        </p:spPr>
        <p:txBody>
          <a:bodyPr wrap="none" rtlCol="0">
            <a:spAutoFit/>
          </a:bodyPr>
          <a:lstStyle/>
          <a:p>
            <a:r>
              <a:rPr lang="en-US" dirty="0" smtClean="0"/>
              <a:t>NEED</a:t>
            </a:r>
            <a:endParaRPr lang="en-US" dirty="0"/>
          </a:p>
        </p:txBody>
      </p:sp>
      <p:sp>
        <p:nvSpPr>
          <p:cNvPr id="7" name="Rectangle 6"/>
          <p:cNvSpPr/>
          <p:nvPr/>
        </p:nvSpPr>
        <p:spPr>
          <a:xfrm>
            <a:off x="342900" y="5428734"/>
            <a:ext cx="4356101" cy="369332"/>
          </a:xfrm>
          <a:prstGeom prst="rect">
            <a:avLst/>
          </a:prstGeom>
          <a:solidFill>
            <a:srgbClr val="17375E"/>
          </a:solidFill>
        </p:spPr>
        <p:txBody>
          <a:bodyPr wrap="square">
            <a:spAutoFit/>
          </a:bodyPr>
          <a:lstStyle/>
          <a:p>
            <a:r>
              <a:rPr lang="en-US" b="1" dirty="0">
                <a:solidFill>
                  <a:srgbClr val="CCFFCC"/>
                </a:solidFill>
              </a:rPr>
              <a:t>Bothell Parks and Recreation Policy </a:t>
            </a:r>
            <a:r>
              <a:rPr lang="en-US" dirty="0">
                <a:solidFill>
                  <a:srgbClr val="CCFFCC"/>
                </a:solidFill>
              </a:rPr>
              <a:t>(note 2)</a:t>
            </a:r>
          </a:p>
        </p:txBody>
      </p:sp>
      <p:sp>
        <p:nvSpPr>
          <p:cNvPr id="9" name="Ink 2"/>
          <p:cNvSpPr>
            <a:spLocks noRot="1" noChangeAspect="1" noEditPoints="1" noChangeArrowheads="1" noChangeShapeType="1" noTextEdit="1"/>
          </p:cNvSpPr>
          <p:nvPr/>
        </p:nvSpPr>
        <p:spPr bwMode="auto">
          <a:xfrm>
            <a:off x="520700" y="546100"/>
            <a:ext cx="7646212" cy="6008046"/>
          </a:xfrm>
          <a:custGeom>
            <a:avLst/>
            <a:gdLst>
              <a:gd name="T0" fmla="*/ 2147483647 w 19399"/>
              <a:gd name="T1" fmla="*/ 2147483647 h 15752"/>
              <a:gd name="T2" fmla="*/ 2147483647 w 19399"/>
              <a:gd name="T3" fmla="*/ 2147483647 h 15752"/>
              <a:gd name="T4" fmla="*/ 2147483647 w 19399"/>
              <a:gd name="T5" fmla="*/ 2147483647 h 15752"/>
              <a:gd name="T6" fmla="*/ 2147483647 w 19399"/>
              <a:gd name="T7" fmla="*/ 2147483647 h 15752"/>
              <a:gd name="T8" fmla="*/ 2147483647 w 19399"/>
              <a:gd name="T9" fmla="*/ 2147483647 h 15752"/>
              <a:gd name="T10" fmla="*/ 2147483647 w 19399"/>
              <a:gd name="T11" fmla="*/ 2147483647 h 15752"/>
              <a:gd name="T12" fmla="*/ 2147483647 w 19399"/>
              <a:gd name="T13" fmla="*/ 2147483647 h 15752"/>
              <a:gd name="T14" fmla="*/ 2147483647 w 19399"/>
              <a:gd name="T15" fmla="*/ 2147483647 h 15752"/>
              <a:gd name="T16" fmla="*/ 2147483647 w 19399"/>
              <a:gd name="T17" fmla="*/ 2147483647 h 15752"/>
              <a:gd name="T18" fmla="*/ 2147483647 w 19399"/>
              <a:gd name="T19" fmla="*/ 2147483647 h 15752"/>
              <a:gd name="T20" fmla="*/ 2147483647 w 19399"/>
              <a:gd name="T21" fmla="*/ 2147483647 h 15752"/>
              <a:gd name="T22" fmla="*/ 2147483647 w 19399"/>
              <a:gd name="T23" fmla="*/ 2147483647 h 15752"/>
              <a:gd name="T24" fmla="*/ 2147483647 w 19399"/>
              <a:gd name="T25" fmla="*/ 2147483647 h 15752"/>
              <a:gd name="T26" fmla="*/ 2147483647 w 19399"/>
              <a:gd name="T27" fmla="*/ 2147483647 h 15752"/>
              <a:gd name="T28" fmla="*/ 2147483647 w 19399"/>
              <a:gd name="T29" fmla="*/ 2147483647 h 15752"/>
              <a:gd name="T30" fmla="*/ 2147483647 w 19399"/>
              <a:gd name="T31" fmla="*/ 2147483647 h 15752"/>
              <a:gd name="T32" fmla="*/ 2147483647 w 19399"/>
              <a:gd name="T33" fmla="*/ 2147483647 h 15752"/>
              <a:gd name="T34" fmla="*/ 2147483647 w 19399"/>
              <a:gd name="T35" fmla="*/ 2147483647 h 15752"/>
              <a:gd name="T36" fmla="*/ 2147483647 w 19399"/>
              <a:gd name="T37" fmla="*/ 2147483647 h 15752"/>
              <a:gd name="T38" fmla="*/ 2147483647 w 19399"/>
              <a:gd name="T39" fmla="*/ 2147483647 h 15752"/>
              <a:gd name="T40" fmla="*/ 2147483647 w 19399"/>
              <a:gd name="T41" fmla="*/ 2147483647 h 15752"/>
              <a:gd name="T42" fmla="*/ 2147483647 w 19399"/>
              <a:gd name="T43" fmla="*/ 2147483647 h 15752"/>
              <a:gd name="T44" fmla="*/ 2147483647 w 19399"/>
              <a:gd name="T45" fmla="*/ 2147483647 h 15752"/>
              <a:gd name="T46" fmla="*/ 2147483647 w 19399"/>
              <a:gd name="T47" fmla="*/ 2147483647 h 15752"/>
              <a:gd name="T48" fmla="*/ 2147483647 w 19399"/>
              <a:gd name="T49" fmla="*/ 2147483647 h 15752"/>
              <a:gd name="T50" fmla="*/ 2147483647 w 19399"/>
              <a:gd name="T51" fmla="*/ 2147483647 h 15752"/>
              <a:gd name="T52" fmla="*/ 2147483647 w 19399"/>
              <a:gd name="T53" fmla="*/ 2147483647 h 15752"/>
              <a:gd name="T54" fmla="*/ 2147483647 w 19399"/>
              <a:gd name="T55" fmla="*/ 2147483647 h 15752"/>
              <a:gd name="T56" fmla="*/ 2147483647 w 19399"/>
              <a:gd name="T57" fmla="*/ 2147483647 h 15752"/>
              <a:gd name="T58" fmla="*/ 2147483647 w 19399"/>
              <a:gd name="T59" fmla="*/ 2147483647 h 15752"/>
              <a:gd name="T60" fmla="*/ 2147483647 w 19399"/>
              <a:gd name="T61" fmla="*/ 2147483647 h 15752"/>
              <a:gd name="T62" fmla="*/ 2147483647 w 19399"/>
              <a:gd name="T63" fmla="*/ 2147483647 h 15752"/>
              <a:gd name="T64" fmla="*/ 2147483647 w 19399"/>
              <a:gd name="T65" fmla="*/ 2147483647 h 15752"/>
              <a:gd name="T66" fmla="*/ 2147483647 w 19399"/>
              <a:gd name="T67" fmla="*/ 2147483647 h 15752"/>
              <a:gd name="T68" fmla="*/ 2147483647 w 19399"/>
              <a:gd name="T69" fmla="*/ 2147483647 h 15752"/>
              <a:gd name="T70" fmla="*/ 2147483647 w 19399"/>
              <a:gd name="T71" fmla="*/ 2147483647 h 15752"/>
              <a:gd name="T72" fmla="*/ 2147483647 w 19399"/>
              <a:gd name="T73" fmla="*/ 2147483647 h 15752"/>
              <a:gd name="T74" fmla="*/ 2147483647 w 19399"/>
              <a:gd name="T75" fmla="*/ 2147483647 h 15752"/>
              <a:gd name="T76" fmla="*/ 2147483647 w 19399"/>
              <a:gd name="T77" fmla="*/ 2147483647 h 15752"/>
              <a:gd name="T78" fmla="*/ 2147483647 w 19399"/>
              <a:gd name="T79" fmla="*/ 2147483647 h 15752"/>
              <a:gd name="T80" fmla="*/ 2147483647 w 19399"/>
              <a:gd name="T81" fmla="*/ 2147483647 h 15752"/>
              <a:gd name="T82" fmla="*/ 2147483647 w 19399"/>
              <a:gd name="T83" fmla="*/ 2147483647 h 15752"/>
              <a:gd name="T84" fmla="*/ 2147483647 w 19399"/>
              <a:gd name="T85" fmla="*/ 2147483647 h 15752"/>
              <a:gd name="T86" fmla="*/ 2147483647 w 19399"/>
              <a:gd name="T87" fmla="*/ 2147483647 h 15752"/>
              <a:gd name="T88" fmla="*/ 2147483647 w 19399"/>
              <a:gd name="T89" fmla="*/ 2147483647 h 15752"/>
              <a:gd name="T90" fmla="*/ 2147483647 w 19399"/>
              <a:gd name="T91" fmla="*/ 2147483647 h 15752"/>
              <a:gd name="T92" fmla="*/ 2147483647 w 19399"/>
              <a:gd name="T93" fmla="*/ 2147483647 h 15752"/>
              <a:gd name="T94" fmla="*/ 2147483647 w 19399"/>
              <a:gd name="T95" fmla="*/ 2147483647 h 15752"/>
              <a:gd name="T96" fmla="*/ 2147483647 w 19399"/>
              <a:gd name="T97" fmla="*/ 2147483647 h 15752"/>
              <a:gd name="T98" fmla="*/ 2147483647 w 19399"/>
              <a:gd name="T99" fmla="*/ 2147483647 h 15752"/>
              <a:gd name="T100" fmla="*/ 2147483647 w 19399"/>
              <a:gd name="T101" fmla="*/ 2147483647 h 15752"/>
              <a:gd name="T102" fmla="*/ 2147483647 w 19399"/>
              <a:gd name="T103" fmla="*/ 2147483647 h 15752"/>
              <a:gd name="T104" fmla="*/ 2147483647 w 19399"/>
              <a:gd name="T105" fmla="*/ 2147483647 h 15752"/>
              <a:gd name="T106" fmla="*/ 2147483647 w 19399"/>
              <a:gd name="T107" fmla="*/ 2147483647 h 15752"/>
              <a:gd name="T108" fmla="*/ 2147483647 w 19399"/>
              <a:gd name="T109" fmla="*/ 2147483647 h 15752"/>
              <a:gd name="T110" fmla="*/ 2147483647 w 19399"/>
              <a:gd name="T111" fmla="*/ 2147483647 h 15752"/>
              <a:gd name="T112" fmla="*/ 2147483647 w 19399"/>
              <a:gd name="T113" fmla="*/ 2147483647 h 15752"/>
              <a:gd name="T114" fmla="*/ 2147483647 w 19399"/>
              <a:gd name="T115" fmla="*/ 2147483647 h 157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399"/>
              <a:gd name="T175" fmla="*/ 0 h 15752"/>
              <a:gd name="T176" fmla="*/ 19399 w 19399"/>
              <a:gd name="T177" fmla="*/ 15752 h 157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399" h="15752" extrusionOk="0">
                <a:moveTo>
                  <a:pt x="13519" y="50"/>
                </a:moveTo>
                <a:cubicBezTo>
                  <a:pt x="13556" y="211"/>
                  <a:pt x="13581" y="351"/>
                  <a:pt x="13618" y="496"/>
                </a:cubicBezTo>
                <a:cubicBezTo>
                  <a:pt x="13637" y="572"/>
                  <a:pt x="13621" y="601"/>
                  <a:pt x="13643" y="670"/>
                </a:cubicBezTo>
                <a:cubicBezTo>
                  <a:pt x="13666" y="744"/>
                  <a:pt x="13634" y="800"/>
                  <a:pt x="13668" y="869"/>
                </a:cubicBezTo>
                <a:cubicBezTo>
                  <a:pt x="13678" y="890"/>
                  <a:pt x="13712" y="906"/>
                  <a:pt x="13717" y="918"/>
                </a:cubicBezTo>
                <a:cubicBezTo>
                  <a:pt x="13761" y="1023"/>
                  <a:pt x="13895" y="1101"/>
                  <a:pt x="13916" y="1166"/>
                </a:cubicBezTo>
                <a:cubicBezTo>
                  <a:pt x="13927" y="1200"/>
                  <a:pt x="13927" y="1198"/>
                  <a:pt x="13941" y="1241"/>
                </a:cubicBezTo>
                <a:cubicBezTo>
                  <a:pt x="13955" y="1283"/>
                  <a:pt x="13954" y="1282"/>
                  <a:pt x="13965" y="1315"/>
                </a:cubicBezTo>
                <a:cubicBezTo>
                  <a:pt x="13987" y="1382"/>
                  <a:pt x="13976" y="1435"/>
                  <a:pt x="13990" y="1489"/>
                </a:cubicBezTo>
                <a:cubicBezTo>
                  <a:pt x="14006" y="1547"/>
                  <a:pt x="13981" y="1525"/>
                  <a:pt x="13990" y="1563"/>
                </a:cubicBezTo>
                <a:cubicBezTo>
                  <a:pt x="14008" y="1640"/>
                  <a:pt x="14004" y="1664"/>
                  <a:pt x="14015" y="1737"/>
                </a:cubicBezTo>
                <a:cubicBezTo>
                  <a:pt x="14019" y="1763"/>
                  <a:pt x="14060" y="1855"/>
                  <a:pt x="14065" y="1910"/>
                </a:cubicBezTo>
                <a:cubicBezTo>
                  <a:pt x="14121" y="2530"/>
                  <a:pt x="14133" y="3173"/>
                  <a:pt x="14114" y="3746"/>
                </a:cubicBezTo>
                <a:cubicBezTo>
                  <a:pt x="14106" y="3979"/>
                  <a:pt x="14066" y="4159"/>
                  <a:pt x="14065" y="4366"/>
                </a:cubicBezTo>
                <a:cubicBezTo>
                  <a:pt x="14064" y="4478"/>
                  <a:pt x="13998" y="4769"/>
                  <a:pt x="14090" y="4862"/>
                </a:cubicBezTo>
                <a:cubicBezTo>
                  <a:pt x="14098" y="4871"/>
                  <a:pt x="14107" y="4931"/>
                  <a:pt x="14114" y="4936"/>
                </a:cubicBezTo>
                <a:cubicBezTo>
                  <a:pt x="14241" y="5021"/>
                  <a:pt x="14480" y="4812"/>
                  <a:pt x="14635" y="4912"/>
                </a:cubicBezTo>
                <a:cubicBezTo>
                  <a:pt x="14688" y="4946"/>
                  <a:pt x="14741" y="4924"/>
                  <a:pt x="14784" y="4961"/>
                </a:cubicBezTo>
                <a:cubicBezTo>
                  <a:pt x="14821" y="4992"/>
                  <a:pt x="14786" y="5119"/>
                  <a:pt x="14834" y="5160"/>
                </a:cubicBezTo>
                <a:cubicBezTo>
                  <a:pt x="14896" y="5214"/>
                  <a:pt x="14909" y="5286"/>
                  <a:pt x="14958" y="5333"/>
                </a:cubicBezTo>
                <a:cubicBezTo>
                  <a:pt x="14975" y="5349"/>
                  <a:pt x="14991" y="5367"/>
                  <a:pt x="15007" y="5383"/>
                </a:cubicBezTo>
                <a:cubicBezTo>
                  <a:pt x="15024" y="5399"/>
                  <a:pt x="15040" y="5417"/>
                  <a:pt x="15057" y="5433"/>
                </a:cubicBezTo>
                <a:cubicBezTo>
                  <a:pt x="15075" y="5450"/>
                  <a:pt x="15064" y="5416"/>
                  <a:pt x="15082" y="5433"/>
                </a:cubicBezTo>
                <a:cubicBezTo>
                  <a:pt x="15104" y="5499"/>
                  <a:pt x="15114" y="5531"/>
                  <a:pt x="15131" y="5581"/>
                </a:cubicBezTo>
                <a:cubicBezTo>
                  <a:pt x="15037" y="5602"/>
                  <a:pt x="14994" y="5631"/>
                  <a:pt x="14883" y="5656"/>
                </a:cubicBezTo>
                <a:cubicBezTo>
                  <a:pt x="14677" y="5702"/>
                  <a:pt x="14591" y="5667"/>
                  <a:pt x="14462" y="5755"/>
                </a:cubicBezTo>
                <a:cubicBezTo>
                  <a:pt x="14395" y="5801"/>
                  <a:pt x="14372" y="5756"/>
                  <a:pt x="14313" y="5829"/>
                </a:cubicBezTo>
                <a:cubicBezTo>
                  <a:pt x="14295" y="5851"/>
                  <a:pt x="14280" y="5850"/>
                  <a:pt x="14263" y="5879"/>
                </a:cubicBezTo>
                <a:cubicBezTo>
                  <a:pt x="14250" y="5901"/>
                  <a:pt x="14222" y="5948"/>
                  <a:pt x="14214" y="5978"/>
                </a:cubicBezTo>
                <a:cubicBezTo>
                  <a:pt x="14200" y="6033"/>
                  <a:pt x="14177" y="6104"/>
                  <a:pt x="14189" y="6152"/>
                </a:cubicBezTo>
                <a:cubicBezTo>
                  <a:pt x="14242" y="6360"/>
                  <a:pt x="14185" y="6261"/>
                  <a:pt x="14338" y="6375"/>
                </a:cubicBezTo>
                <a:cubicBezTo>
                  <a:pt x="14395" y="6417"/>
                  <a:pt x="14477" y="6392"/>
                  <a:pt x="14536" y="6425"/>
                </a:cubicBezTo>
                <a:cubicBezTo>
                  <a:pt x="14592" y="6457"/>
                  <a:pt x="14699" y="6399"/>
                  <a:pt x="14759" y="6425"/>
                </a:cubicBezTo>
                <a:cubicBezTo>
                  <a:pt x="14785" y="6489"/>
                  <a:pt x="14752" y="6542"/>
                  <a:pt x="14784" y="6598"/>
                </a:cubicBezTo>
                <a:cubicBezTo>
                  <a:pt x="14808" y="6640"/>
                  <a:pt x="14843" y="6643"/>
                  <a:pt x="14858" y="6673"/>
                </a:cubicBezTo>
                <a:cubicBezTo>
                  <a:pt x="14871" y="6701"/>
                  <a:pt x="14895" y="6707"/>
                  <a:pt x="14908" y="6747"/>
                </a:cubicBezTo>
                <a:cubicBezTo>
                  <a:pt x="14939" y="6843"/>
                  <a:pt x="15035" y="6901"/>
                  <a:pt x="15032" y="6995"/>
                </a:cubicBezTo>
                <a:cubicBezTo>
                  <a:pt x="15029" y="7096"/>
                  <a:pt x="14992" y="7118"/>
                  <a:pt x="14982" y="7169"/>
                </a:cubicBezTo>
                <a:cubicBezTo>
                  <a:pt x="14973" y="7217"/>
                  <a:pt x="14965" y="7208"/>
                  <a:pt x="14958" y="7243"/>
                </a:cubicBezTo>
                <a:cubicBezTo>
                  <a:pt x="14951" y="7276"/>
                  <a:pt x="14889" y="7235"/>
                  <a:pt x="14883" y="7268"/>
                </a:cubicBezTo>
                <a:cubicBezTo>
                  <a:pt x="14874" y="7317"/>
                  <a:pt x="14863" y="7307"/>
                  <a:pt x="14858" y="7343"/>
                </a:cubicBezTo>
                <a:cubicBezTo>
                  <a:pt x="14853" y="7379"/>
                  <a:pt x="14840" y="7367"/>
                  <a:pt x="14834" y="7417"/>
                </a:cubicBezTo>
                <a:cubicBezTo>
                  <a:pt x="14832" y="7429"/>
                  <a:pt x="14786" y="7495"/>
                  <a:pt x="14784" y="7541"/>
                </a:cubicBezTo>
                <a:cubicBezTo>
                  <a:pt x="14775" y="7718"/>
                  <a:pt x="14819" y="7905"/>
                  <a:pt x="14908" y="8037"/>
                </a:cubicBezTo>
                <a:cubicBezTo>
                  <a:pt x="14921" y="8056"/>
                  <a:pt x="14917" y="8092"/>
                  <a:pt x="14933" y="8111"/>
                </a:cubicBezTo>
                <a:cubicBezTo>
                  <a:pt x="14950" y="8131"/>
                  <a:pt x="14978" y="8130"/>
                  <a:pt x="15007" y="8161"/>
                </a:cubicBezTo>
                <a:cubicBezTo>
                  <a:pt x="15027" y="8183"/>
                  <a:pt x="15024" y="8205"/>
                  <a:pt x="15057" y="8236"/>
                </a:cubicBezTo>
                <a:cubicBezTo>
                  <a:pt x="15115" y="8292"/>
                  <a:pt x="15223" y="8193"/>
                  <a:pt x="15305" y="8285"/>
                </a:cubicBezTo>
                <a:cubicBezTo>
                  <a:pt x="15320" y="8301"/>
                  <a:pt x="15387" y="8340"/>
                  <a:pt x="15404" y="8360"/>
                </a:cubicBezTo>
                <a:cubicBezTo>
                  <a:pt x="15423" y="8383"/>
                  <a:pt x="15428" y="8398"/>
                  <a:pt x="15454" y="8434"/>
                </a:cubicBezTo>
                <a:cubicBezTo>
                  <a:pt x="15508" y="8508"/>
                  <a:pt x="15492" y="8574"/>
                  <a:pt x="15528" y="8632"/>
                </a:cubicBezTo>
                <a:cubicBezTo>
                  <a:pt x="15544" y="8659"/>
                  <a:pt x="15558" y="8668"/>
                  <a:pt x="15578" y="8707"/>
                </a:cubicBezTo>
                <a:cubicBezTo>
                  <a:pt x="15594" y="8739"/>
                  <a:pt x="15587" y="8740"/>
                  <a:pt x="15603" y="8781"/>
                </a:cubicBezTo>
                <a:cubicBezTo>
                  <a:pt x="15619" y="8820"/>
                  <a:pt x="15615" y="8825"/>
                  <a:pt x="15627" y="8856"/>
                </a:cubicBezTo>
                <a:cubicBezTo>
                  <a:pt x="15640" y="8890"/>
                  <a:pt x="15639" y="8884"/>
                  <a:pt x="15652" y="8930"/>
                </a:cubicBezTo>
                <a:cubicBezTo>
                  <a:pt x="15659" y="8954"/>
                  <a:pt x="15700" y="8972"/>
                  <a:pt x="15702" y="8980"/>
                </a:cubicBezTo>
                <a:cubicBezTo>
                  <a:pt x="15732" y="9112"/>
                  <a:pt x="15717" y="9232"/>
                  <a:pt x="15727" y="9352"/>
                </a:cubicBezTo>
                <a:cubicBezTo>
                  <a:pt x="15750" y="9631"/>
                  <a:pt x="15751" y="9982"/>
                  <a:pt x="15727" y="10195"/>
                </a:cubicBezTo>
                <a:cubicBezTo>
                  <a:pt x="15718" y="10274"/>
                  <a:pt x="15710" y="10309"/>
                  <a:pt x="15702" y="10369"/>
                </a:cubicBezTo>
                <a:cubicBezTo>
                  <a:pt x="15697" y="10406"/>
                  <a:pt x="15685" y="10393"/>
                  <a:pt x="15677" y="10443"/>
                </a:cubicBezTo>
                <a:cubicBezTo>
                  <a:pt x="15669" y="10494"/>
                  <a:pt x="15661" y="10480"/>
                  <a:pt x="15652" y="10518"/>
                </a:cubicBezTo>
                <a:cubicBezTo>
                  <a:pt x="15633" y="10605"/>
                  <a:pt x="15655" y="10673"/>
                  <a:pt x="15603" y="10741"/>
                </a:cubicBezTo>
                <a:cubicBezTo>
                  <a:pt x="15520" y="10850"/>
                  <a:pt x="15645" y="10877"/>
                  <a:pt x="15503" y="10939"/>
                </a:cubicBezTo>
                <a:cubicBezTo>
                  <a:pt x="15330" y="11015"/>
                  <a:pt x="15120" y="10885"/>
                  <a:pt x="15032" y="10865"/>
                </a:cubicBezTo>
                <a:cubicBezTo>
                  <a:pt x="14984" y="10854"/>
                  <a:pt x="14994" y="10852"/>
                  <a:pt x="14958" y="10840"/>
                </a:cubicBezTo>
                <a:cubicBezTo>
                  <a:pt x="14897" y="10820"/>
                  <a:pt x="14814" y="10735"/>
                  <a:pt x="14710" y="10691"/>
                </a:cubicBezTo>
                <a:cubicBezTo>
                  <a:pt x="14693" y="10684"/>
                  <a:pt x="14631" y="10655"/>
                  <a:pt x="14610" y="10642"/>
                </a:cubicBezTo>
                <a:cubicBezTo>
                  <a:pt x="14576" y="10622"/>
                  <a:pt x="14469" y="10621"/>
                  <a:pt x="14437" y="10592"/>
                </a:cubicBezTo>
                <a:cubicBezTo>
                  <a:pt x="14392" y="10550"/>
                  <a:pt x="14367" y="10553"/>
                  <a:pt x="14338" y="10518"/>
                </a:cubicBezTo>
                <a:cubicBezTo>
                  <a:pt x="14322" y="10499"/>
                  <a:pt x="14288" y="10477"/>
                  <a:pt x="14263" y="10443"/>
                </a:cubicBezTo>
                <a:cubicBezTo>
                  <a:pt x="14233" y="10404"/>
                  <a:pt x="14237" y="10328"/>
                  <a:pt x="14214" y="10294"/>
                </a:cubicBezTo>
                <a:cubicBezTo>
                  <a:pt x="14183" y="10248"/>
                  <a:pt x="14191" y="10158"/>
                  <a:pt x="14164" y="10121"/>
                </a:cubicBezTo>
                <a:cubicBezTo>
                  <a:pt x="14124" y="10067"/>
                  <a:pt x="14123" y="10012"/>
                  <a:pt x="14090" y="9972"/>
                </a:cubicBezTo>
                <a:cubicBezTo>
                  <a:pt x="14078" y="9957"/>
                  <a:pt x="14055" y="9938"/>
                  <a:pt x="14040" y="9922"/>
                </a:cubicBezTo>
                <a:cubicBezTo>
                  <a:pt x="14026" y="9907"/>
                  <a:pt x="14029" y="9861"/>
                  <a:pt x="14015" y="9848"/>
                </a:cubicBezTo>
                <a:cubicBezTo>
                  <a:pt x="13992" y="9827"/>
                  <a:pt x="13937" y="9789"/>
                  <a:pt x="13916" y="9773"/>
                </a:cubicBezTo>
                <a:cubicBezTo>
                  <a:pt x="13893" y="9755"/>
                  <a:pt x="13862" y="9764"/>
                  <a:pt x="13841" y="9749"/>
                </a:cubicBezTo>
                <a:cubicBezTo>
                  <a:pt x="13786" y="9710"/>
                  <a:pt x="13753" y="9709"/>
                  <a:pt x="13693" y="9674"/>
                </a:cubicBezTo>
                <a:cubicBezTo>
                  <a:pt x="13610" y="9626"/>
                  <a:pt x="13512" y="9595"/>
                  <a:pt x="13420" y="9550"/>
                </a:cubicBezTo>
                <a:cubicBezTo>
                  <a:pt x="13338" y="9510"/>
                  <a:pt x="13278" y="9480"/>
                  <a:pt x="13221" y="9451"/>
                </a:cubicBezTo>
                <a:cubicBezTo>
                  <a:pt x="13187" y="9434"/>
                  <a:pt x="13175" y="9438"/>
                  <a:pt x="13147" y="9426"/>
                </a:cubicBezTo>
                <a:cubicBezTo>
                  <a:pt x="13116" y="9412"/>
                  <a:pt x="13112" y="9417"/>
                  <a:pt x="13073" y="9401"/>
                </a:cubicBezTo>
                <a:cubicBezTo>
                  <a:pt x="13052" y="9392"/>
                  <a:pt x="13001" y="9337"/>
                  <a:pt x="12973" y="9327"/>
                </a:cubicBezTo>
                <a:cubicBezTo>
                  <a:pt x="12918" y="9308"/>
                  <a:pt x="12862" y="9262"/>
                  <a:pt x="12824" y="9252"/>
                </a:cubicBezTo>
                <a:cubicBezTo>
                  <a:pt x="12718" y="9225"/>
                  <a:pt x="12656" y="9247"/>
                  <a:pt x="12552" y="9228"/>
                </a:cubicBezTo>
                <a:cubicBezTo>
                  <a:pt x="12461" y="9211"/>
                  <a:pt x="12333" y="9168"/>
                  <a:pt x="12254" y="9178"/>
                </a:cubicBezTo>
                <a:cubicBezTo>
                  <a:pt x="12181" y="9187"/>
                  <a:pt x="12158" y="9186"/>
                  <a:pt x="12080" y="9203"/>
                </a:cubicBezTo>
                <a:cubicBezTo>
                  <a:pt x="12037" y="9212"/>
                  <a:pt x="11950" y="9324"/>
                  <a:pt x="11932" y="9327"/>
                </a:cubicBezTo>
                <a:cubicBezTo>
                  <a:pt x="11894" y="9334"/>
                  <a:pt x="11907" y="9343"/>
                  <a:pt x="11857" y="9352"/>
                </a:cubicBezTo>
                <a:cubicBezTo>
                  <a:pt x="11820" y="9358"/>
                  <a:pt x="11832" y="9368"/>
                  <a:pt x="11783" y="9377"/>
                </a:cubicBezTo>
                <a:cubicBezTo>
                  <a:pt x="11476" y="9431"/>
                  <a:pt x="11304" y="9357"/>
                  <a:pt x="11138" y="9625"/>
                </a:cubicBezTo>
                <a:cubicBezTo>
                  <a:pt x="11125" y="9646"/>
                  <a:pt x="11102" y="9643"/>
                  <a:pt x="11088" y="9674"/>
                </a:cubicBezTo>
                <a:cubicBezTo>
                  <a:pt x="11049" y="9759"/>
                  <a:pt x="11085" y="9864"/>
                  <a:pt x="11063" y="9947"/>
                </a:cubicBezTo>
                <a:cubicBezTo>
                  <a:pt x="11007" y="10158"/>
                  <a:pt x="11093" y="10347"/>
                  <a:pt x="11014" y="10518"/>
                </a:cubicBezTo>
                <a:cubicBezTo>
                  <a:pt x="10986" y="10577"/>
                  <a:pt x="11030" y="10651"/>
                  <a:pt x="10989" y="10691"/>
                </a:cubicBezTo>
                <a:cubicBezTo>
                  <a:pt x="10945" y="10734"/>
                  <a:pt x="10991" y="10746"/>
                  <a:pt x="10915" y="10790"/>
                </a:cubicBezTo>
                <a:cubicBezTo>
                  <a:pt x="10818" y="10846"/>
                  <a:pt x="10737" y="10721"/>
                  <a:pt x="10642" y="10766"/>
                </a:cubicBezTo>
                <a:cubicBezTo>
                  <a:pt x="10639" y="10768"/>
                  <a:pt x="10406" y="10778"/>
                  <a:pt x="10369" y="10790"/>
                </a:cubicBezTo>
                <a:cubicBezTo>
                  <a:pt x="10325" y="10804"/>
                  <a:pt x="10342" y="10823"/>
                  <a:pt x="10270" y="10840"/>
                </a:cubicBezTo>
                <a:cubicBezTo>
                  <a:pt x="10257" y="10843"/>
                  <a:pt x="10250" y="10884"/>
                  <a:pt x="10220" y="10890"/>
                </a:cubicBezTo>
                <a:cubicBezTo>
                  <a:pt x="10195" y="10895"/>
                  <a:pt x="10176" y="10938"/>
                  <a:pt x="10170" y="10939"/>
                </a:cubicBezTo>
                <a:cubicBezTo>
                  <a:pt x="9985" y="10965"/>
                  <a:pt x="9508" y="10991"/>
                  <a:pt x="9401" y="10964"/>
                </a:cubicBezTo>
                <a:cubicBezTo>
                  <a:pt x="9163" y="10903"/>
                  <a:pt x="9219" y="10940"/>
                  <a:pt x="9079" y="10815"/>
                </a:cubicBezTo>
                <a:cubicBezTo>
                  <a:pt x="9040" y="10780"/>
                  <a:pt x="9065" y="10671"/>
                  <a:pt x="9029" y="10642"/>
                </a:cubicBezTo>
                <a:cubicBezTo>
                  <a:pt x="9015" y="10631"/>
                  <a:pt x="9020" y="10580"/>
                  <a:pt x="9005" y="10567"/>
                </a:cubicBezTo>
                <a:cubicBezTo>
                  <a:pt x="8990" y="10554"/>
                  <a:pt x="8998" y="10505"/>
                  <a:pt x="8980" y="10493"/>
                </a:cubicBezTo>
                <a:cubicBezTo>
                  <a:pt x="8944" y="10468"/>
                  <a:pt x="8937" y="10450"/>
                  <a:pt x="8881" y="10418"/>
                </a:cubicBezTo>
                <a:cubicBezTo>
                  <a:pt x="8816" y="10381"/>
                  <a:pt x="8700" y="10344"/>
                  <a:pt x="8632" y="10319"/>
                </a:cubicBezTo>
                <a:cubicBezTo>
                  <a:pt x="8536" y="10284"/>
                  <a:pt x="8458" y="10313"/>
                  <a:pt x="8360" y="10294"/>
                </a:cubicBezTo>
                <a:cubicBezTo>
                  <a:pt x="7919" y="10208"/>
                  <a:pt x="7388" y="10304"/>
                  <a:pt x="7020" y="10344"/>
                </a:cubicBezTo>
                <a:cubicBezTo>
                  <a:pt x="7012" y="10344"/>
                  <a:pt x="7003" y="10344"/>
                  <a:pt x="6995" y="10344"/>
                </a:cubicBezTo>
                <a:cubicBezTo>
                  <a:pt x="6956" y="10364"/>
                  <a:pt x="7039" y="10407"/>
                  <a:pt x="7020" y="10418"/>
                </a:cubicBezTo>
                <a:cubicBezTo>
                  <a:pt x="6991" y="10434"/>
                  <a:pt x="7026" y="10482"/>
                  <a:pt x="6995" y="10493"/>
                </a:cubicBezTo>
                <a:cubicBezTo>
                  <a:pt x="6973" y="10501"/>
                  <a:pt x="6954" y="10540"/>
                  <a:pt x="6946" y="10542"/>
                </a:cubicBezTo>
                <a:cubicBezTo>
                  <a:pt x="6830" y="10571"/>
                  <a:pt x="6693" y="10587"/>
                  <a:pt x="6598" y="10592"/>
                </a:cubicBezTo>
                <a:cubicBezTo>
                  <a:pt x="6304" y="10606"/>
                  <a:pt x="6113" y="10525"/>
                  <a:pt x="5904" y="10468"/>
                </a:cubicBezTo>
                <a:cubicBezTo>
                  <a:pt x="5891" y="10465"/>
                  <a:pt x="5854" y="10423"/>
                  <a:pt x="5830" y="10418"/>
                </a:cubicBezTo>
                <a:cubicBezTo>
                  <a:pt x="5743" y="10398"/>
                  <a:pt x="5670" y="10380"/>
                  <a:pt x="5606" y="10369"/>
                </a:cubicBezTo>
                <a:cubicBezTo>
                  <a:pt x="5569" y="10363"/>
                  <a:pt x="5583" y="10351"/>
                  <a:pt x="5532" y="10344"/>
                </a:cubicBezTo>
                <a:cubicBezTo>
                  <a:pt x="5270" y="10306"/>
                  <a:pt x="5013" y="10331"/>
                  <a:pt x="4763" y="10344"/>
                </a:cubicBezTo>
                <a:cubicBezTo>
                  <a:pt x="4572" y="10354"/>
                  <a:pt x="4429" y="10360"/>
                  <a:pt x="4267" y="10394"/>
                </a:cubicBezTo>
                <a:cubicBezTo>
                  <a:pt x="4223" y="10403"/>
                  <a:pt x="4236" y="10459"/>
                  <a:pt x="4192" y="10468"/>
                </a:cubicBezTo>
                <a:cubicBezTo>
                  <a:pt x="4111" y="10485"/>
                  <a:pt x="4027" y="10496"/>
                  <a:pt x="3944" y="10518"/>
                </a:cubicBezTo>
                <a:cubicBezTo>
                  <a:pt x="3850" y="10543"/>
                  <a:pt x="3740" y="10545"/>
                  <a:pt x="3672" y="10567"/>
                </a:cubicBezTo>
                <a:cubicBezTo>
                  <a:pt x="3638" y="10578"/>
                  <a:pt x="3640" y="10578"/>
                  <a:pt x="3597" y="10592"/>
                </a:cubicBezTo>
                <a:cubicBezTo>
                  <a:pt x="3539" y="10611"/>
                  <a:pt x="3559" y="10625"/>
                  <a:pt x="3498" y="10642"/>
                </a:cubicBezTo>
                <a:cubicBezTo>
                  <a:pt x="3484" y="10646"/>
                  <a:pt x="3478" y="10684"/>
                  <a:pt x="3448" y="10691"/>
                </a:cubicBezTo>
                <a:cubicBezTo>
                  <a:pt x="3401" y="10703"/>
                  <a:pt x="3413" y="10735"/>
                  <a:pt x="3374" y="10741"/>
                </a:cubicBezTo>
                <a:cubicBezTo>
                  <a:pt x="3108" y="10779"/>
                  <a:pt x="2999" y="10714"/>
                  <a:pt x="2853" y="10666"/>
                </a:cubicBezTo>
                <a:cubicBezTo>
                  <a:pt x="2828" y="10658"/>
                  <a:pt x="2814" y="10620"/>
                  <a:pt x="2803" y="10617"/>
                </a:cubicBezTo>
                <a:cubicBezTo>
                  <a:pt x="2771" y="10607"/>
                  <a:pt x="2772" y="10578"/>
                  <a:pt x="2729" y="10567"/>
                </a:cubicBezTo>
                <a:cubicBezTo>
                  <a:pt x="2671" y="10552"/>
                  <a:pt x="2660" y="10475"/>
                  <a:pt x="2630" y="10468"/>
                </a:cubicBezTo>
                <a:cubicBezTo>
                  <a:pt x="2484" y="10432"/>
                  <a:pt x="2390" y="10490"/>
                  <a:pt x="2258" y="10468"/>
                </a:cubicBezTo>
                <a:cubicBezTo>
                  <a:pt x="2203" y="10459"/>
                  <a:pt x="2070" y="10437"/>
                  <a:pt x="1985" y="10418"/>
                </a:cubicBezTo>
                <a:cubicBezTo>
                  <a:pt x="1733" y="10360"/>
                  <a:pt x="1698" y="10388"/>
                  <a:pt x="1538" y="10269"/>
                </a:cubicBezTo>
                <a:cubicBezTo>
                  <a:pt x="1506" y="10246"/>
                  <a:pt x="1481" y="10190"/>
                  <a:pt x="1464" y="10170"/>
                </a:cubicBezTo>
                <a:cubicBezTo>
                  <a:pt x="1453" y="10157"/>
                  <a:pt x="1421" y="10132"/>
                  <a:pt x="1414" y="10121"/>
                </a:cubicBezTo>
                <a:cubicBezTo>
                  <a:pt x="1399" y="10099"/>
                  <a:pt x="1359" y="10080"/>
                  <a:pt x="1340" y="10046"/>
                </a:cubicBezTo>
                <a:cubicBezTo>
                  <a:pt x="1316" y="10004"/>
                  <a:pt x="1306" y="10003"/>
                  <a:pt x="1290" y="9972"/>
                </a:cubicBezTo>
                <a:cubicBezTo>
                  <a:pt x="1253" y="9900"/>
                  <a:pt x="1325" y="9773"/>
                  <a:pt x="1290" y="9699"/>
                </a:cubicBezTo>
                <a:cubicBezTo>
                  <a:pt x="1138" y="9760"/>
                  <a:pt x="1024" y="9689"/>
                  <a:pt x="918" y="9773"/>
                </a:cubicBezTo>
                <a:cubicBezTo>
                  <a:pt x="895" y="9791"/>
                  <a:pt x="865" y="9782"/>
                  <a:pt x="844" y="9798"/>
                </a:cubicBezTo>
                <a:cubicBezTo>
                  <a:pt x="754" y="9865"/>
                  <a:pt x="719" y="9952"/>
                  <a:pt x="645" y="10021"/>
                </a:cubicBezTo>
                <a:cubicBezTo>
                  <a:pt x="599" y="10064"/>
                  <a:pt x="586" y="10129"/>
                  <a:pt x="546" y="10170"/>
                </a:cubicBezTo>
                <a:cubicBezTo>
                  <a:pt x="503" y="10214"/>
                  <a:pt x="459" y="10273"/>
                  <a:pt x="422" y="10319"/>
                </a:cubicBezTo>
                <a:cubicBezTo>
                  <a:pt x="408" y="10336"/>
                  <a:pt x="389" y="10348"/>
                  <a:pt x="373" y="10369"/>
                </a:cubicBezTo>
                <a:cubicBezTo>
                  <a:pt x="323" y="10434"/>
                  <a:pt x="252" y="10470"/>
                  <a:pt x="224" y="10518"/>
                </a:cubicBezTo>
                <a:cubicBezTo>
                  <a:pt x="196" y="10565"/>
                  <a:pt x="174" y="10618"/>
                  <a:pt x="149" y="10666"/>
                </a:cubicBezTo>
                <a:cubicBezTo>
                  <a:pt x="134" y="10695"/>
                  <a:pt x="117" y="10700"/>
                  <a:pt x="100" y="10741"/>
                </a:cubicBezTo>
                <a:cubicBezTo>
                  <a:pt x="70" y="10814"/>
                  <a:pt x="98" y="10862"/>
                  <a:pt x="75" y="10939"/>
                </a:cubicBezTo>
                <a:cubicBezTo>
                  <a:pt x="71" y="10954"/>
                  <a:pt x="30" y="10988"/>
                  <a:pt x="25" y="11014"/>
                </a:cubicBezTo>
                <a:cubicBezTo>
                  <a:pt x="-16" y="11214"/>
                  <a:pt x="-62" y="11617"/>
                  <a:pt x="75" y="11733"/>
                </a:cubicBezTo>
                <a:cubicBezTo>
                  <a:pt x="155" y="11801"/>
                  <a:pt x="518" y="11787"/>
                  <a:pt x="571" y="11783"/>
                </a:cubicBezTo>
                <a:cubicBezTo>
                  <a:pt x="574" y="11783"/>
                  <a:pt x="637" y="11714"/>
                  <a:pt x="670" y="11708"/>
                </a:cubicBezTo>
                <a:cubicBezTo>
                  <a:pt x="726" y="11697"/>
                  <a:pt x="843" y="11624"/>
                  <a:pt x="893" y="11609"/>
                </a:cubicBezTo>
                <a:cubicBezTo>
                  <a:pt x="962" y="11589"/>
                  <a:pt x="1013" y="11545"/>
                  <a:pt x="1067" y="11535"/>
                </a:cubicBezTo>
                <a:cubicBezTo>
                  <a:pt x="1254" y="11499"/>
                  <a:pt x="1806" y="11313"/>
                  <a:pt x="1886" y="11311"/>
                </a:cubicBezTo>
                <a:cubicBezTo>
                  <a:pt x="1924" y="11310"/>
                  <a:pt x="1905" y="11337"/>
                  <a:pt x="1960" y="11336"/>
                </a:cubicBezTo>
                <a:cubicBezTo>
                  <a:pt x="2126" y="11333"/>
                  <a:pt x="2348" y="11442"/>
                  <a:pt x="2506" y="11411"/>
                </a:cubicBezTo>
                <a:cubicBezTo>
                  <a:pt x="2555" y="11401"/>
                  <a:pt x="2592" y="11379"/>
                  <a:pt x="2655" y="11361"/>
                </a:cubicBezTo>
                <a:cubicBezTo>
                  <a:pt x="2707" y="11346"/>
                  <a:pt x="2801" y="11318"/>
                  <a:pt x="2828" y="11311"/>
                </a:cubicBezTo>
                <a:cubicBezTo>
                  <a:pt x="2874" y="11299"/>
                  <a:pt x="2903" y="11217"/>
                  <a:pt x="2927" y="11212"/>
                </a:cubicBezTo>
                <a:cubicBezTo>
                  <a:pt x="2941" y="11209"/>
                  <a:pt x="3004" y="11165"/>
                  <a:pt x="3027" y="11162"/>
                </a:cubicBezTo>
                <a:cubicBezTo>
                  <a:pt x="3102" y="11151"/>
                  <a:pt x="3117" y="11141"/>
                  <a:pt x="3200" y="11138"/>
                </a:cubicBezTo>
                <a:cubicBezTo>
                  <a:pt x="3388" y="11131"/>
                  <a:pt x="3481" y="11189"/>
                  <a:pt x="3597" y="11212"/>
                </a:cubicBezTo>
                <a:cubicBezTo>
                  <a:pt x="3641" y="11221"/>
                  <a:pt x="3637" y="11254"/>
                  <a:pt x="3672" y="11262"/>
                </a:cubicBezTo>
                <a:cubicBezTo>
                  <a:pt x="3719" y="11272"/>
                  <a:pt x="3710" y="11278"/>
                  <a:pt x="3746" y="11286"/>
                </a:cubicBezTo>
                <a:cubicBezTo>
                  <a:pt x="3794" y="11296"/>
                  <a:pt x="3784" y="11302"/>
                  <a:pt x="3820" y="11311"/>
                </a:cubicBezTo>
                <a:cubicBezTo>
                  <a:pt x="3917" y="11336"/>
                  <a:pt x="3991" y="11367"/>
                  <a:pt x="4068" y="11386"/>
                </a:cubicBezTo>
                <a:cubicBezTo>
                  <a:pt x="4265" y="11435"/>
                  <a:pt x="4403" y="11454"/>
                  <a:pt x="4589" y="11485"/>
                </a:cubicBezTo>
                <a:cubicBezTo>
                  <a:pt x="4628" y="11492"/>
                  <a:pt x="4611" y="11504"/>
                  <a:pt x="4664" y="11510"/>
                </a:cubicBezTo>
                <a:cubicBezTo>
                  <a:pt x="4707" y="11515"/>
                  <a:pt x="4833" y="11559"/>
                  <a:pt x="4887" y="11559"/>
                </a:cubicBezTo>
                <a:cubicBezTo>
                  <a:pt x="5017" y="11560"/>
                  <a:pt x="5077" y="11517"/>
                  <a:pt x="5234" y="11510"/>
                </a:cubicBezTo>
                <a:cubicBezTo>
                  <a:pt x="5335" y="11505"/>
                  <a:pt x="5518" y="11461"/>
                  <a:pt x="5631" y="11460"/>
                </a:cubicBezTo>
                <a:cubicBezTo>
                  <a:pt x="5927" y="11457"/>
                  <a:pt x="6182" y="11510"/>
                  <a:pt x="6450" y="11510"/>
                </a:cubicBezTo>
                <a:cubicBezTo>
                  <a:pt x="6660" y="11510"/>
                  <a:pt x="6833" y="11476"/>
                  <a:pt x="7020" y="11485"/>
                </a:cubicBezTo>
                <a:cubicBezTo>
                  <a:pt x="7150" y="11491"/>
                  <a:pt x="7299" y="11522"/>
                  <a:pt x="7392" y="11535"/>
                </a:cubicBezTo>
                <a:cubicBezTo>
                  <a:pt x="7598" y="11563"/>
                  <a:pt x="7845" y="11598"/>
                  <a:pt x="8012" y="11659"/>
                </a:cubicBezTo>
                <a:cubicBezTo>
                  <a:pt x="8042" y="11670"/>
                  <a:pt x="8049" y="11667"/>
                  <a:pt x="8087" y="11683"/>
                </a:cubicBezTo>
                <a:cubicBezTo>
                  <a:pt x="8106" y="11691"/>
                  <a:pt x="8161" y="11722"/>
                  <a:pt x="8186" y="11733"/>
                </a:cubicBezTo>
                <a:cubicBezTo>
                  <a:pt x="8225" y="11750"/>
                  <a:pt x="8230" y="11743"/>
                  <a:pt x="8260" y="11758"/>
                </a:cubicBezTo>
                <a:cubicBezTo>
                  <a:pt x="8281" y="11768"/>
                  <a:pt x="8335" y="11817"/>
                  <a:pt x="8360" y="11832"/>
                </a:cubicBezTo>
                <a:cubicBezTo>
                  <a:pt x="8445" y="11884"/>
                  <a:pt x="8541" y="11931"/>
                  <a:pt x="8608" y="11981"/>
                </a:cubicBezTo>
                <a:cubicBezTo>
                  <a:pt x="8673" y="12029"/>
                  <a:pt x="8667" y="12104"/>
                  <a:pt x="8707" y="12130"/>
                </a:cubicBezTo>
                <a:cubicBezTo>
                  <a:pt x="8750" y="12158"/>
                  <a:pt x="8756" y="12230"/>
                  <a:pt x="8806" y="12254"/>
                </a:cubicBezTo>
                <a:cubicBezTo>
                  <a:pt x="8875" y="12288"/>
                  <a:pt x="8924" y="12307"/>
                  <a:pt x="8980" y="12328"/>
                </a:cubicBezTo>
                <a:cubicBezTo>
                  <a:pt x="9024" y="12344"/>
                  <a:pt x="9080" y="12365"/>
                  <a:pt x="9129" y="12378"/>
                </a:cubicBezTo>
                <a:cubicBezTo>
                  <a:pt x="9379" y="12443"/>
                  <a:pt x="9675" y="12378"/>
                  <a:pt x="9922" y="12428"/>
                </a:cubicBezTo>
                <a:cubicBezTo>
                  <a:pt x="9989" y="12442"/>
                  <a:pt x="10052" y="12465"/>
                  <a:pt x="10121" y="12477"/>
                </a:cubicBezTo>
                <a:cubicBezTo>
                  <a:pt x="10269" y="12503"/>
                  <a:pt x="10302" y="12517"/>
                  <a:pt x="10394" y="12552"/>
                </a:cubicBezTo>
                <a:cubicBezTo>
                  <a:pt x="10460" y="12577"/>
                  <a:pt x="10508" y="12546"/>
                  <a:pt x="10567" y="12576"/>
                </a:cubicBezTo>
                <a:cubicBezTo>
                  <a:pt x="10615" y="12601"/>
                  <a:pt x="10676" y="12646"/>
                  <a:pt x="10716" y="12676"/>
                </a:cubicBezTo>
                <a:cubicBezTo>
                  <a:pt x="10768" y="12716"/>
                  <a:pt x="10821" y="12799"/>
                  <a:pt x="10865" y="12849"/>
                </a:cubicBezTo>
                <a:cubicBezTo>
                  <a:pt x="10876" y="12862"/>
                  <a:pt x="10902" y="12903"/>
                  <a:pt x="10915" y="12924"/>
                </a:cubicBezTo>
                <a:cubicBezTo>
                  <a:pt x="10937" y="12958"/>
                  <a:pt x="11028" y="13007"/>
                  <a:pt x="11039" y="13048"/>
                </a:cubicBezTo>
                <a:cubicBezTo>
                  <a:pt x="11043" y="13063"/>
                  <a:pt x="11085" y="13095"/>
                  <a:pt x="11088" y="13122"/>
                </a:cubicBezTo>
                <a:cubicBezTo>
                  <a:pt x="11105" y="13279"/>
                  <a:pt x="11002" y="13268"/>
                  <a:pt x="10989" y="13395"/>
                </a:cubicBezTo>
                <a:cubicBezTo>
                  <a:pt x="10985" y="13434"/>
                  <a:pt x="10946" y="13423"/>
                  <a:pt x="10939" y="13469"/>
                </a:cubicBezTo>
                <a:cubicBezTo>
                  <a:pt x="10927" y="13541"/>
                  <a:pt x="10901" y="13583"/>
                  <a:pt x="10890" y="13643"/>
                </a:cubicBezTo>
                <a:cubicBezTo>
                  <a:pt x="10869" y="13760"/>
                  <a:pt x="10831" y="13920"/>
                  <a:pt x="10815" y="14040"/>
                </a:cubicBezTo>
                <a:cubicBezTo>
                  <a:pt x="10802" y="14142"/>
                  <a:pt x="10776" y="14322"/>
                  <a:pt x="10790" y="14412"/>
                </a:cubicBezTo>
                <a:cubicBezTo>
                  <a:pt x="10822" y="14616"/>
                  <a:pt x="10809" y="14676"/>
                  <a:pt x="10939" y="14784"/>
                </a:cubicBezTo>
                <a:cubicBezTo>
                  <a:pt x="11054" y="14880"/>
                  <a:pt x="11179" y="14815"/>
                  <a:pt x="11311" y="14858"/>
                </a:cubicBezTo>
                <a:cubicBezTo>
                  <a:pt x="11476" y="14912"/>
                  <a:pt x="11706" y="14913"/>
                  <a:pt x="11882" y="14933"/>
                </a:cubicBezTo>
                <a:cubicBezTo>
                  <a:pt x="11943" y="14940"/>
                  <a:pt x="11963" y="14952"/>
                  <a:pt x="12031" y="14958"/>
                </a:cubicBezTo>
                <a:cubicBezTo>
                  <a:pt x="12213" y="14975"/>
                  <a:pt x="12593" y="14930"/>
                  <a:pt x="12725" y="15032"/>
                </a:cubicBezTo>
                <a:cubicBezTo>
                  <a:pt x="12737" y="15041"/>
                  <a:pt x="12736" y="15094"/>
                  <a:pt x="12750" y="15106"/>
                </a:cubicBezTo>
                <a:cubicBezTo>
                  <a:pt x="12806" y="15155"/>
                  <a:pt x="12853" y="15316"/>
                  <a:pt x="12899" y="15379"/>
                </a:cubicBezTo>
                <a:cubicBezTo>
                  <a:pt x="12975" y="15482"/>
                  <a:pt x="12997" y="15626"/>
                  <a:pt x="13048" y="15702"/>
                </a:cubicBezTo>
                <a:cubicBezTo>
                  <a:pt x="13061" y="15721"/>
                  <a:pt x="13082" y="15725"/>
                  <a:pt x="13097" y="15751"/>
                </a:cubicBezTo>
                <a:cubicBezTo>
                  <a:pt x="13133" y="15460"/>
                  <a:pt x="13233" y="15127"/>
                  <a:pt x="13197" y="14834"/>
                </a:cubicBezTo>
                <a:cubicBezTo>
                  <a:pt x="13175" y="14655"/>
                  <a:pt x="13200" y="14568"/>
                  <a:pt x="13122" y="14437"/>
                </a:cubicBezTo>
                <a:cubicBezTo>
                  <a:pt x="13081" y="14367"/>
                  <a:pt x="12908" y="14375"/>
                  <a:pt x="12874" y="14313"/>
                </a:cubicBezTo>
                <a:cubicBezTo>
                  <a:pt x="12860" y="14288"/>
                  <a:pt x="12834" y="14280"/>
                  <a:pt x="12824" y="14263"/>
                </a:cubicBezTo>
                <a:cubicBezTo>
                  <a:pt x="12761" y="14155"/>
                  <a:pt x="12647" y="13941"/>
                  <a:pt x="12626" y="13841"/>
                </a:cubicBezTo>
                <a:cubicBezTo>
                  <a:pt x="12527" y="13369"/>
                  <a:pt x="12727" y="12845"/>
                  <a:pt x="12700" y="12502"/>
                </a:cubicBezTo>
                <a:cubicBezTo>
                  <a:pt x="12692" y="12402"/>
                  <a:pt x="12644" y="12314"/>
                  <a:pt x="12626" y="12229"/>
                </a:cubicBezTo>
                <a:cubicBezTo>
                  <a:pt x="12616" y="12181"/>
                  <a:pt x="12609" y="12191"/>
                  <a:pt x="12601" y="12155"/>
                </a:cubicBezTo>
                <a:cubicBezTo>
                  <a:pt x="12570" y="12021"/>
                  <a:pt x="12569" y="11883"/>
                  <a:pt x="12527" y="11758"/>
                </a:cubicBezTo>
                <a:cubicBezTo>
                  <a:pt x="12514" y="11718"/>
                  <a:pt x="12439" y="11615"/>
                  <a:pt x="12428" y="11584"/>
                </a:cubicBezTo>
                <a:cubicBezTo>
                  <a:pt x="12413" y="11540"/>
                  <a:pt x="12388" y="11517"/>
                  <a:pt x="12378" y="11485"/>
                </a:cubicBezTo>
                <a:cubicBezTo>
                  <a:pt x="12338" y="11360"/>
                  <a:pt x="12312" y="11211"/>
                  <a:pt x="12279" y="11113"/>
                </a:cubicBezTo>
                <a:cubicBezTo>
                  <a:pt x="12305" y="11132"/>
                  <a:pt x="12330" y="11121"/>
                  <a:pt x="12353" y="11138"/>
                </a:cubicBezTo>
                <a:cubicBezTo>
                  <a:pt x="12429" y="11196"/>
                  <a:pt x="12526" y="11189"/>
                  <a:pt x="12576" y="11237"/>
                </a:cubicBezTo>
                <a:cubicBezTo>
                  <a:pt x="12592" y="11252"/>
                  <a:pt x="12610" y="11270"/>
                  <a:pt x="12626" y="11286"/>
                </a:cubicBezTo>
                <a:cubicBezTo>
                  <a:pt x="12643" y="11303"/>
                  <a:pt x="12631" y="11345"/>
                  <a:pt x="12651" y="11361"/>
                </a:cubicBezTo>
                <a:cubicBezTo>
                  <a:pt x="12716" y="11413"/>
                  <a:pt x="12801" y="11544"/>
                  <a:pt x="12849" y="11584"/>
                </a:cubicBezTo>
                <a:cubicBezTo>
                  <a:pt x="12870" y="11602"/>
                  <a:pt x="12900" y="11590"/>
                  <a:pt x="12924" y="11609"/>
                </a:cubicBezTo>
                <a:cubicBezTo>
                  <a:pt x="12946" y="11627"/>
                  <a:pt x="12963" y="11660"/>
                  <a:pt x="12998" y="11683"/>
                </a:cubicBezTo>
                <a:cubicBezTo>
                  <a:pt x="13041" y="11711"/>
                  <a:pt x="13097" y="11760"/>
                  <a:pt x="13147" y="11783"/>
                </a:cubicBezTo>
                <a:cubicBezTo>
                  <a:pt x="13209" y="11811"/>
                  <a:pt x="13254" y="11861"/>
                  <a:pt x="13345" y="11882"/>
                </a:cubicBezTo>
                <a:cubicBezTo>
                  <a:pt x="13432" y="11902"/>
                  <a:pt x="13473" y="11906"/>
                  <a:pt x="13569" y="11907"/>
                </a:cubicBezTo>
                <a:cubicBezTo>
                  <a:pt x="13666" y="11908"/>
                  <a:pt x="13685" y="11891"/>
                  <a:pt x="13767" y="11882"/>
                </a:cubicBezTo>
                <a:cubicBezTo>
                  <a:pt x="13840" y="11874"/>
                  <a:pt x="13874" y="11822"/>
                  <a:pt x="13941" y="11807"/>
                </a:cubicBezTo>
                <a:cubicBezTo>
                  <a:pt x="14082" y="11775"/>
                  <a:pt x="14166" y="11714"/>
                  <a:pt x="14263" y="11683"/>
                </a:cubicBezTo>
                <a:cubicBezTo>
                  <a:pt x="14296" y="11673"/>
                  <a:pt x="14297" y="11673"/>
                  <a:pt x="14338" y="11659"/>
                </a:cubicBezTo>
                <a:cubicBezTo>
                  <a:pt x="14348" y="11668"/>
                  <a:pt x="14380" y="11699"/>
                  <a:pt x="14387" y="11708"/>
                </a:cubicBezTo>
                <a:cubicBezTo>
                  <a:pt x="14402" y="11727"/>
                  <a:pt x="14453" y="11794"/>
                  <a:pt x="14462" y="11807"/>
                </a:cubicBezTo>
                <a:cubicBezTo>
                  <a:pt x="14487" y="11834"/>
                  <a:pt x="14434" y="11858"/>
                  <a:pt x="14462" y="11882"/>
                </a:cubicBezTo>
                <a:cubicBezTo>
                  <a:pt x="14646" y="12036"/>
                  <a:pt x="14739" y="12083"/>
                  <a:pt x="14858" y="12254"/>
                </a:cubicBezTo>
                <a:cubicBezTo>
                  <a:pt x="14872" y="12275"/>
                  <a:pt x="14897" y="12287"/>
                  <a:pt x="14908" y="12303"/>
                </a:cubicBezTo>
                <a:cubicBezTo>
                  <a:pt x="14943" y="12354"/>
                  <a:pt x="14935" y="12395"/>
                  <a:pt x="14958" y="12428"/>
                </a:cubicBezTo>
                <a:cubicBezTo>
                  <a:pt x="14993" y="12478"/>
                  <a:pt x="15003" y="12540"/>
                  <a:pt x="15032" y="12576"/>
                </a:cubicBezTo>
                <a:cubicBezTo>
                  <a:pt x="15063" y="12614"/>
                  <a:pt x="15073" y="12613"/>
                  <a:pt x="15106" y="12651"/>
                </a:cubicBezTo>
                <a:cubicBezTo>
                  <a:pt x="15135" y="12684"/>
                  <a:pt x="15136" y="12704"/>
                  <a:pt x="15156" y="12725"/>
                </a:cubicBezTo>
                <a:cubicBezTo>
                  <a:pt x="15242" y="12818"/>
                  <a:pt x="15285" y="12889"/>
                  <a:pt x="15429" y="12973"/>
                </a:cubicBezTo>
                <a:cubicBezTo>
                  <a:pt x="15506" y="13018"/>
                  <a:pt x="15624" y="13048"/>
                  <a:pt x="15677" y="13072"/>
                </a:cubicBezTo>
                <a:cubicBezTo>
                  <a:pt x="15761" y="13110"/>
                  <a:pt x="15877" y="13129"/>
                  <a:pt x="15950" y="13147"/>
                </a:cubicBezTo>
                <a:cubicBezTo>
                  <a:pt x="16162" y="13199"/>
                  <a:pt x="16425" y="13281"/>
                  <a:pt x="16620" y="13172"/>
                </a:cubicBezTo>
                <a:cubicBezTo>
                  <a:pt x="16696" y="13129"/>
                  <a:pt x="16700" y="13086"/>
                  <a:pt x="16744" y="13048"/>
                </a:cubicBezTo>
                <a:cubicBezTo>
                  <a:pt x="16773" y="13023"/>
                  <a:pt x="16768" y="12976"/>
                  <a:pt x="16793" y="12948"/>
                </a:cubicBezTo>
                <a:cubicBezTo>
                  <a:pt x="16803" y="12937"/>
                  <a:pt x="16838" y="12908"/>
                  <a:pt x="16843" y="12899"/>
                </a:cubicBezTo>
                <a:cubicBezTo>
                  <a:pt x="16887" y="12830"/>
                  <a:pt x="16923" y="12730"/>
                  <a:pt x="16942" y="12651"/>
                </a:cubicBezTo>
                <a:cubicBezTo>
                  <a:pt x="16953" y="12605"/>
                  <a:pt x="16961" y="12610"/>
                  <a:pt x="16967" y="12576"/>
                </a:cubicBezTo>
                <a:cubicBezTo>
                  <a:pt x="16998" y="12407"/>
                  <a:pt x="16949" y="12250"/>
                  <a:pt x="16942" y="12105"/>
                </a:cubicBezTo>
                <a:cubicBezTo>
                  <a:pt x="16935" y="11961"/>
                  <a:pt x="16938" y="11853"/>
                  <a:pt x="16917" y="11733"/>
                </a:cubicBezTo>
                <a:cubicBezTo>
                  <a:pt x="16910" y="11695"/>
                  <a:pt x="16900" y="11710"/>
                  <a:pt x="16892" y="11659"/>
                </a:cubicBezTo>
                <a:cubicBezTo>
                  <a:pt x="16881" y="11585"/>
                  <a:pt x="16797" y="11397"/>
                  <a:pt x="16793" y="11336"/>
                </a:cubicBezTo>
                <a:cubicBezTo>
                  <a:pt x="16773" y="11040"/>
                  <a:pt x="16759" y="10868"/>
                  <a:pt x="16942" y="10766"/>
                </a:cubicBezTo>
                <a:cubicBezTo>
                  <a:pt x="17159" y="10645"/>
                  <a:pt x="17487" y="10851"/>
                  <a:pt x="17661" y="10691"/>
                </a:cubicBezTo>
                <a:cubicBezTo>
                  <a:pt x="17682" y="10672"/>
                  <a:pt x="17709" y="10676"/>
                  <a:pt x="17736" y="10642"/>
                </a:cubicBezTo>
                <a:cubicBezTo>
                  <a:pt x="17746" y="10629"/>
                  <a:pt x="17780" y="10601"/>
                  <a:pt x="17785" y="10592"/>
                </a:cubicBezTo>
                <a:cubicBezTo>
                  <a:pt x="17817" y="10535"/>
                  <a:pt x="17788" y="10486"/>
                  <a:pt x="17810" y="10418"/>
                </a:cubicBezTo>
                <a:cubicBezTo>
                  <a:pt x="17853" y="10283"/>
                  <a:pt x="17771" y="10157"/>
                  <a:pt x="17785" y="10046"/>
                </a:cubicBezTo>
                <a:cubicBezTo>
                  <a:pt x="17761" y="10046"/>
                  <a:pt x="17753" y="10046"/>
                  <a:pt x="17761" y="10021"/>
                </a:cubicBezTo>
                <a:cubicBezTo>
                  <a:pt x="17769" y="10020"/>
                  <a:pt x="17813" y="9973"/>
                  <a:pt x="17835" y="9972"/>
                </a:cubicBezTo>
                <a:cubicBezTo>
                  <a:pt x="17934" y="9968"/>
                  <a:pt x="18117" y="9967"/>
                  <a:pt x="18257" y="9972"/>
                </a:cubicBezTo>
                <a:cubicBezTo>
                  <a:pt x="18377" y="9977"/>
                  <a:pt x="18438" y="10018"/>
                  <a:pt x="18530" y="10021"/>
                </a:cubicBezTo>
                <a:cubicBezTo>
                  <a:pt x="18767" y="10029"/>
                  <a:pt x="19197" y="10092"/>
                  <a:pt x="19323" y="9947"/>
                </a:cubicBezTo>
                <a:cubicBezTo>
                  <a:pt x="19371" y="9892"/>
                  <a:pt x="19377" y="9819"/>
                  <a:pt x="19373" y="9773"/>
                </a:cubicBezTo>
                <a:cubicBezTo>
                  <a:pt x="19364" y="9674"/>
                  <a:pt x="19324" y="9698"/>
                  <a:pt x="19298" y="9649"/>
                </a:cubicBezTo>
                <a:cubicBezTo>
                  <a:pt x="19274" y="9603"/>
                  <a:pt x="19279" y="9608"/>
                  <a:pt x="19249" y="9575"/>
                </a:cubicBezTo>
                <a:cubicBezTo>
                  <a:pt x="19232" y="9556"/>
                  <a:pt x="19205" y="9551"/>
                  <a:pt x="19174" y="9525"/>
                </a:cubicBezTo>
                <a:cubicBezTo>
                  <a:pt x="19128" y="9487"/>
                  <a:pt x="19116" y="9505"/>
                  <a:pt x="19075" y="9476"/>
                </a:cubicBezTo>
                <a:cubicBezTo>
                  <a:pt x="19050" y="9458"/>
                  <a:pt x="19030" y="9470"/>
                  <a:pt x="19001" y="9451"/>
                </a:cubicBezTo>
                <a:cubicBezTo>
                  <a:pt x="18984" y="9440"/>
                  <a:pt x="18962" y="9407"/>
                  <a:pt x="18951" y="9401"/>
                </a:cubicBezTo>
                <a:cubicBezTo>
                  <a:pt x="18889" y="9369"/>
                  <a:pt x="18793" y="9386"/>
                  <a:pt x="18728" y="9352"/>
                </a:cubicBezTo>
                <a:cubicBezTo>
                  <a:pt x="18698" y="9337"/>
                  <a:pt x="18695" y="9322"/>
                  <a:pt x="18654" y="9302"/>
                </a:cubicBezTo>
                <a:cubicBezTo>
                  <a:pt x="18618" y="9284"/>
                  <a:pt x="18609" y="9292"/>
                  <a:pt x="18579" y="9277"/>
                </a:cubicBezTo>
                <a:cubicBezTo>
                  <a:pt x="18538" y="9256"/>
                  <a:pt x="18497" y="9253"/>
                  <a:pt x="18455" y="9228"/>
                </a:cubicBezTo>
                <a:cubicBezTo>
                  <a:pt x="18420" y="9207"/>
                  <a:pt x="18369" y="9207"/>
                  <a:pt x="18331" y="9178"/>
                </a:cubicBezTo>
                <a:cubicBezTo>
                  <a:pt x="18286" y="9144"/>
                  <a:pt x="18235" y="9114"/>
                  <a:pt x="18207" y="9079"/>
                </a:cubicBezTo>
                <a:cubicBezTo>
                  <a:pt x="18172" y="9034"/>
                  <a:pt x="18119" y="9000"/>
                  <a:pt x="18108" y="8930"/>
                </a:cubicBezTo>
                <a:cubicBezTo>
                  <a:pt x="18100" y="8882"/>
                  <a:pt x="18042" y="8918"/>
                  <a:pt x="18058" y="8831"/>
                </a:cubicBezTo>
                <a:cubicBezTo>
                  <a:pt x="18068" y="8780"/>
                  <a:pt x="18069" y="8794"/>
                  <a:pt x="18083" y="8756"/>
                </a:cubicBezTo>
                <a:cubicBezTo>
                  <a:pt x="18089" y="8740"/>
                  <a:pt x="18144" y="8739"/>
                  <a:pt x="18157" y="8707"/>
                </a:cubicBezTo>
                <a:cubicBezTo>
                  <a:pt x="18171" y="8671"/>
                  <a:pt x="18322" y="8649"/>
                  <a:pt x="18331" y="8608"/>
                </a:cubicBezTo>
                <a:cubicBezTo>
                  <a:pt x="18340" y="8569"/>
                  <a:pt x="18406" y="8573"/>
                  <a:pt x="18406" y="8533"/>
                </a:cubicBezTo>
                <a:cubicBezTo>
                  <a:pt x="18406" y="8528"/>
                  <a:pt x="18460" y="8479"/>
                  <a:pt x="18455" y="8459"/>
                </a:cubicBezTo>
                <a:cubicBezTo>
                  <a:pt x="18446" y="8424"/>
                  <a:pt x="18509" y="8433"/>
                  <a:pt x="18480" y="8384"/>
                </a:cubicBezTo>
                <a:cubicBezTo>
                  <a:pt x="18448" y="8329"/>
                  <a:pt x="18477" y="8320"/>
                  <a:pt x="18430" y="8285"/>
                </a:cubicBezTo>
                <a:cubicBezTo>
                  <a:pt x="18167" y="8090"/>
                  <a:pt x="17160" y="8260"/>
                  <a:pt x="16818" y="8260"/>
                </a:cubicBezTo>
                <a:cubicBezTo>
                  <a:pt x="16798" y="8204"/>
                  <a:pt x="16781" y="8149"/>
                  <a:pt x="16768" y="8111"/>
                </a:cubicBezTo>
                <a:cubicBezTo>
                  <a:pt x="16756" y="8078"/>
                  <a:pt x="16758" y="8080"/>
                  <a:pt x="16744" y="8037"/>
                </a:cubicBezTo>
                <a:cubicBezTo>
                  <a:pt x="16738" y="8017"/>
                  <a:pt x="16703" y="7939"/>
                  <a:pt x="16694" y="7913"/>
                </a:cubicBezTo>
                <a:cubicBezTo>
                  <a:pt x="16679" y="7872"/>
                  <a:pt x="16680" y="7871"/>
                  <a:pt x="16669" y="7839"/>
                </a:cubicBezTo>
                <a:cubicBezTo>
                  <a:pt x="16644" y="7771"/>
                  <a:pt x="16648" y="7738"/>
                  <a:pt x="16620" y="7665"/>
                </a:cubicBezTo>
                <a:cubicBezTo>
                  <a:pt x="16604" y="7624"/>
                  <a:pt x="16609" y="7623"/>
                  <a:pt x="16595" y="7591"/>
                </a:cubicBezTo>
                <a:cubicBezTo>
                  <a:pt x="16551" y="7491"/>
                  <a:pt x="16497" y="7431"/>
                  <a:pt x="16471" y="7367"/>
                </a:cubicBezTo>
                <a:cubicBezTo>
                  <a:pt x="16458" y="7336"/>
                  <a:pt x="16462" y="7333"/>
                  <a:pt x="16446" y="7293"/>
                </a:cubicBezTo>
                <a:cubicBezTo>
                  <a:pt x="16433" y="7261"/>
                  <a:pt x="16437" y="7259"/>
                  <a:pt x="16421" y="7219"/>
                </a:cubicBezTo>
                <a:cubicBezTo>
                  <a:pt x="16412" y="7196"/>
                  <a:pt x="16382" y="7122"/>
                  <a:pt x="16372" y="7094"/>
                </a:cubicBezTo>
                <a:cubicBezTo>
                  <a:pt x="16352" y="7034"/>
                  <a:pt x="16307" y="6967"/>
                  <a:pt x="16297" y="6921"/>
                </a:cubicBezTo>
                <a:cubicBezTo>
                  <a:pt x="16270" y="6797"/>
                  <a:pt x="16249" y="6700"/>
                  <a:pt x="16248" y="6549"/>
                </a:cubicBezTo>
                <a:cubicBezTo>
                  <a:pt x="16247" y="6405"/>
                  <a:pt x="16256" y="6297"/>
                  <a:pt x="16272" y="6177"/>
                </a:cubicBezTo>
                <a:cubicBezTo>
                  <a:pt x="16277" y="6139"/>
                  <a:pt x="16290" y="6153"/>
                  <a:pt x="16297" y="6102"/>
                </a:cubicBezTo>
                <a:cubicBezTo>
                  <a:pt x="16302" y="6064"/>
                  <a:pt x="16317" y="6081"/>
                  <a:pt x="16322" y="6028"/>
                </a:cubicBezTo>
                <a:cubicBezTo>
                  <a:pt x="16326" y="5983"/>
                  <a:pt x="16371" y="5991"/>
                  <a:pt x="16372" y="5953"/>
                </a:cubicBezTo>
                <a:cubicBezTo>
                  <a:pt x="16373" y="5876"/>
                  <a:pt x="16406" y="5864"/>
                  <a:pt x="16396" y="5780"/>
                </a:cubicBezTo>
                <a:cubicBezTo>
                  <a:pt x="16380" y="5643"/>
                  <a:pt x="16364" y="5587"/>
                  <a:pt x="16322" y="5482"/>
                </a:cubicBezTo>
                <a:cubicBezTo>
                  <a:pt x="16297" y="5421"/>
                  <a:pt x="16267" y="5421"/>
                  <a:pt x="16248" y="5383"/>
                </a:cubicBezTo>
                <a:cubicBezTo>
                  <a:pt x="16240" y="5366"/>
                  <a:pt x="16210" y="5331"/>
                  <a:pt x="16198" y="5309"/>
                </a:cubicBezTo>
                <a:cubicBezTo>
                  <a:pt x="16183" y="5281"/>
                  <a:pt x="16146" y="5274"/>
                  <a:pt x="16123" y="5234"/>
                </a:cubicBezTo>
                <a:cubicBezTo>
                  <a:pt x="16110" y="5211"/>
                  <a:pt x="16082" y="5200"/>
                  <a:pt x="16074" y="5185"/>
                </a:cubicBezTo>
                <a:cubicBezTo>
                  <a:pt x="16061" y="5161"/>
                  <a:pt x="16033" y="5127"/>
                  <a:pt x="16024" y="5110"/>
                </a:cubicBezTo>
                <a:cubicBezTo>
                  <a:pt x="15982" y="5035"/>
                  <a:pt x="15958" y="4997"/>
                  <a:pt x="15925" y="4936"/>
                </a:cubicBezTo>
                <a:cubicBezTo>
                  <a:pt x="15910" y="4908"/>
                  <a:pt x="15877" y="4840"/>
                  <a:pt x="15851" y="4788"/>
                </a:cubicBezTo>
                <a:cubicBezTo>
                  <a:pt x="15835" y="4755"/>
                  <a:pt x="15821" y="4712"/>
                  <a:pt x="15801" y="4664"/>
                </a:cubicBezTo>
                <a:cubicBezTo>
                  <a:pt x="15793" y="4645"/>
                  <a:pt x="15767" y="4559"/>
                  <a:pt x="15751" y="4515"/>
                </a:cubicBezTo>
                <a:cubicBezTo>
                  <a:pt x="15727" y="4449"/>
                  <a:pt x="15687" y="4410"/>
                  <a:pt x="15677" y="4366"/>
                </a:cubicBezTo>
                <a:cubicBezTo>
                  <a:pt x="15632" y="4180"/>
                  <a:pt x="15641" y="4029"/>
                  <a:pt x="15603" y="3845"/>
                </a:cubicBezTo>
                <a:cubicBezTo>
                  <a:pt x="15583" y="3747"/>
                  <a:pt x="15571" y="3642"/>
                  <a:pt x="15553" y="3547"/>
                </a:cubicBezTo>
                <a:cubicBezTo>
                  <a:pt x="15540" y="3480"/>
                  <a:pt x="15512" y="3387"/>
                  <a:pt x="15503" y="3349"/>
                </a:cubicBezTo>
                <a:cubicBezTo>
                  <a:pt x="15478" y="3243"/>
                  <a:pt x="15480" y="3158"/>
                  <a:pt x="15454" y="3076"/>
                </a:cubicBezTo>
                <a:cubicBezTo>
                  <a:pt x="15435" y="3018"/>
                  <a:pt x="15390" y="2966"/>
                  <a:pt x="15379" y="2927"/>
                </a:cubicBezTo>
                <a:cubicBezTo>
                  <a:pt x="15366" y="2883"/>
                  <a:pt x="15365" y="2887"/>
                  <a:pt x="15355" y="2853"/>
                </a:cubicBezTo>
                <a:cubicBezTo>
                  <a:pt x="15340" y="2803"/>
                  <a:pt x="15318" y="2819"/>
                  <a:pt x="15305" y="2778"/>
                </a:cubicBezTo>
                <a:cubicBezTo>
                  <a:pt x="15284" y="2710"/>
                  <a:pt x="15302" y="2678"/>
                  <a:pt x="15280" y="2605"/>
                </a:cubicBezTo>
                <a:cubicBezTo>
                  <a:pt x="15243" y="2479"/>
                  <a:pt x="15212" y="2367"/>
                  <a:pt x="15181" y="2258"/>
                </a:cubicBezTo>
                <a:cubicBezTo>
                  <a:pt x="15150" y="2151"/>
                  <a:pt x="15139" y="2041"/>
                  <a:pt x="15106" y="1935"/>
                </a:cubicBezTo>
                <a:cubicBezTo>
                  <a:pt x="15101" y="1918"/>
                  <a:pt x="15064" y="1860"/>
                  <a:pt x="15057" y="1836"/>
                </a:cubicBezTo>
                <a:cubicBezTo>
                  <a:pt x="15005" y="1671"/>
                  <a:pt x="14983" y="1538"/>
                  <a:pt x="14933" y="1414"/>
                </a:cubicBezTo>
                <a:cubicBezTo>
                  <a:pt x="14927" y="1398"/>
                  <a:pt x="14893" y="1364"/>
                  <a:pt x="14883" y="1340"/>
                </a:cubicBezTo>
                <a:cubicBezTo>
                  <a:pt x="14876" y="1325"/>
                  <a:pt x="14845" y="1288"/>
                  <a:pt x="14834" y="1265"/>
                </a:cubicBezTo>
                <a:cubicBezTo>
                  <a:pt x="14820" y="1236"/>
                  <a:pt x="14826" y="1227"/>
                  <a:pt x="14809" y="1191"/>
                </a:cubicBezTo>
                <a:cubicBezTo>
                  <a:pt x="14789" y="1150"/>
                  <a:pt x="14774" y="1147"/>
                  <a:pt x="14759" y="1117"/>
                </a:cubicBezTo>
                <a:cubicBezTo>
                  <a:pt x="14708" y="1018"/>
                  <a:pt x="14698" y="953"/>
                  <a:pt x="14660" y="869"/>
                </a:cubicBezTo>
                <a:cubicBezTo>
                  <a:pt x="14653" y="852"/>
                  <a:pt x="14621" y="818"/>
                  <a:pt x="14610" y="794"/>
                </a:cubicBezTo>
                <a:cubicBezTo>
                  <a:pt x="14580" y="729"/>
                  <a:pt x="14541" y="626"/>
                  <a:pt x="14511" y="571"/>
                </a:cubicBezTo>
                <a:cubicBezTo>
                  <a:pt x="14492" y="537"/>
                  <a:pt x="14504" y="524"/>
                  <a:pt x="14486" y="496"/>
                </a:cubicBezTo>
                <a:cubicBezTo>
                  <a:pt x="14461" y="458"/>
                  <a:pt x="14455" y="449"/>
                  <a:pt x="14437" y="422"/>
                </a:cubicBezTo>
                <a:cubicBezTo>
                  <a:pt x="14418" y="394"/>
                  <a:pt x="14431" y="372"/>
                  <a:pt x="14412" y="348"/>
                </a:cubicBezTo>
                <a:cubicBezTo>
                  <a:pt x="14383" y="312"/>
                  <a:pt x="14344" y="228"/>
                  <a:pt x="14313" y="199"/>
                </a:cubicBezTo>
                <a:cubicBezTo>
                  <a:pt x="14296" y="183"/>
                  <a:pt x="14256" y="188"/>
                  <a:pt x="14238" y="174"/>
                </a:cubicBezTo>
                <a:cubicBezTo>
                  <a:pt x="14216" y="157"/>
                  <a:pt x="14185" y="162"/>
                  <a:pt x="14164" y="149"/>
                </a:cubicBezTo>
                <a:cubicBezTo>
                  <a:pt x="14143" y="135"/>
                  <a:pt x="14145" y="114"/>
                  <a:pt x="14114" y="100"/>
                </a:cubicBezTo>
                <a:cubicBezTo>
                  <a:pt x="14079" y="84"/>
                  <a:pt x="14069" y="85"/>
                  <a:pt x="14040" y="75"/>
                </a:cubicBezTo>
                <a:cubicBezTo>
                  <a:pt x="13989" y="57"/>
                  <a:pt x="13984" y="17"/>
                  <a:pt x="13916" y="0"/>
                </a:cubicBezTo>
                <a:cubicBezTo>
                  <a:pt x="13777" y="-35"/>
                  <a:pt x="13649" y="52"/>
                  <a:pt x="13519" y="25"/>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TextBox 9"/>
          <p:cNvSpPr txBox="1"/>
          <p:nvPr/>
        </p:nvSpPr>
        <p:spPr>
          <a:xfrm>
            <a:off x="131233" y="121678"/>
            <a:ext cx="4783668" cy="523220"/>
          </a:xfrm>
          <a:prstGeom prst="rect">
            <a:avLst/>
          </a:prstGeom>
          <a:solidFill>
            <a:srgbClr val="17375E"/>
          </a:solidFill>
        </p:spPr>
        <p:txBody>
          <a:bodyPr wrap="square" rtlCol="0">
            <a:spAutoFit/>
          </a:bodyPr>
          <a:lstStyle/>
          <a:p>
            <a:r>
              <a:rPr lang="en-US" sz="2800" b="1" dirty="0" smtClean="0">
                <a:solidFill>
                  <a:srgbClr val="CCFFCC"/>
                </a:solidFill>
              </a:rPr>
              <a:t>NEED:  Identified Type of Need</a:t>
            </a:r>
            <a:endParaRPr lang="en-US" sz="2800" b="1" dirty="0">
              <a:solidFill>
                <a:srgbClr val="CCFFCC"/>
              </a:solidFill>
            </a:endParaRPr>
          </a:p>
        </p:txBody>
      </p:sp>
      <p:sp>
        <p:nvSpPr>
          <p:cNvPr id="11" name="Freeform 10"/>
          <p:cNvSpPr/>
          <p:nvPr/>
        </p:nvSpPr>
        <p:spPr>
          <a:xfrm>
            <a:off x="5897033" y="584200"/>
            <a:ext cx="698500" cy="1659467"/>
          </a:xfrm>
          <a:custGeom>
            <a:avLst/>
            <a:gdLst>
              <a:gd name="connsiteX0" fmla="*/ 0 w 698500"/>
              <a:gd name="connsiteY0" fmla="*/ 0 h 1659467"/>
              <a:gd name="connsiteX1" fmla="*/ 105834 w 698500"/>
              <a:gd name="connsiteY1" fmla="*/ 296333 h 1659467"/>
              <a:gd name="connsiteX2" fmla="*/ 160867 w 698500"/>
              <a:gd name="connsiteY2" fmla="*/ 512233 h 1659467"/>
              <a:gd name="connsiteX3" fmla="*/ 194734 w 698500"/>
              <a:gd name="connsiteY3" fmla="*/ 719667 h 1659467"/>
              <a:gd name="connsiteX4" fmla="*/ 215900 w 698500"/>
              <a:gd name="connsiteY4" fmla="*/ 1054100 h 1659467"/>
              <a:gd name="connsiteX5" fmla="*/ 224367 w 698500"/>
              <a:gd name="connsiteY5" fmla="*/ 1316567 h 1659467"/>
              <a:gd name="connsiteX6" fmla="*/ 207434 w 698500"/>
              <a:gd name="connsiteY6" fmla="*/ 1502833 h 1659467"/>
              <a:gd name="connsiteX7" fmla="*/ 203200 w 698500"/>
              <a:gd name="connsiteY7" fmla="*/ 1659467 h 1659467"/>
              <a:gd name="connsiteX8" fmla="*/ 698500 w 698500"/>
              <a:gd name="connsiteY8" fmla="*/ 1642533 h 1659467"/>
              <a:gd name="connsiteX9" fmla="*/ 622300 w 698500"/>
              <a:gd name="connsiteY9" fmla="*/ 1214967 h 1659467"/>
              <a:gd name="connsiteX10" fmla="*/ 524934 w 698500"/>
              <a:gd name="connsiteY10" fmla="*/ 994833 h 1659467"/>
              <a:gd name="connsiteX11" fmla="*/ 325967 w 698500"/>
              <a:gd name="connsiteY11" fmla="*/ 520700 h 1659467"/>
              <a:gd name="connsiteX12" fmla="*/ 190500 w 698500"/>
              <a:gd name="connsiteY12" fmla="*/ 232833 h 1659467"/>
              <a:gd name="connsiteX13" fmla="*/ 0 w 698500"/>
              <a:gd name="connsiteY13" fmla="*/ 0 h 165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8500" h="1659467">
                <a:moveTo>
                  <a:pt x="0" y="0"/>
                </a:moveTo>
                <a:lnTo>
                  <a:pt x="105834" y="296333"/>
                </a:lnTo>
                <a:lnTo>
                  <a:pt x="160867" y="512233"/>
                </a:lnTo>
                <a:lnTo>
                  <a:pt x="194734" y="719667"/>
                </a:lnTo>
                <a:lnTo>
                  <a:pt x="215900" y="1054100"/>
                </a:lnTo>
                <a:lnTo>
                  <a:pt x="224367" y="1316567"/>
                </a:lnTo>
                <a:lnTo>
                  <a:pt x="207434" y="1502833"/>
                </a:lnTo>
                <a:lnTo>
                  <a:pt x="203200" y="1659467"/>
                </a:lnTo>
                <a:lnTo>
                  <a:pt x="698500" y="1642533"/>
                </a:lnTo>
                <a:lnTo>
                  <a:pt x="622300" y="1214967"/>
                </a:lnTo>
                <a:lnTo>
                  <a:pt x="524934" y="994833"/>
                </a:lnTo>
                <a:lnTo>
                  <a:pt x="325967" y="520700"/>
                </a:lnTo>
                <a:lnTo>
                  <a:pt x="190500" y="232833"/>
                </a:lnTo>
                <a:lnTo>
                  <a:pt x="0" y="0"/>
                </a:lnTo>
                <a:close/>
              </a:path>
            </a:pathLst>
          </a:custGeom>
          <a:solidFill>
            <a:srgbClr val="FFFF00">
              <a:alpha val="4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595533" y="1556435"/>
            <a:ext cx="2065867" cy="369332"/>
          </a:xfrm>
          <a:prstGeom prst="rect">
            <a:avLst/>
          </a:prstGeom>
          <a:solidFill>
            <a:srgbClr val="FFFF00">
              <a:alpha val="85000"/>
            </a:srgbClr>
          </a:solidFill>
        </p:spPr>
        <p:txBody>
          <a:bodyPr wrap="square" rtlCol="0">
            <a:spAutoFit/>
          </a:bodyPr>
          <a:lstStyle/>
          <a:p>
            <a:r>
              <a:rPr lang="en-US" dirty="0" smtClean="0">
                <a:solidFill>
                  <a:srgbClr val="FF0000"/>
                </a:solidFill>
              </a:rPr>
              <a:t>North Creek Forest</a:t>
            </a:r>
            <a:endParaRPr lang="en-US" dirty="0">
              <a:solidFill>
                <a:srgbClr val="FF0000"/>
              </a:solidFill>
            </a:endParaRPr>
          </a:p>
        </p:txBody>
      </p:sp>
    </p:spTree>
    <p:extLst>
      <p:ext uri="{BB962C8B-B14F-4D97-AF65-F5344CB8AC3E}">
        <p14:creationId xmlns:p14="http://schemas.microsoft.com/office/powerpoint/2010/main" val="393791087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41870"/>
            <a:ext cx="9138285" cy="6858000"/>
          </a:xfrm>
          <a:prstGeom prst="rect">
            <a:avLst/>
          </a:prstGeom>
        </p:spPr>
      </p:pic>
      <p:sp>
        <p:nvSpPr>
          <p:cNvPr id="2" name="Rectangle 1"/>
          <p:cNvSpPr/>
          <p:nvPr/>
        </p:nvSpPr>
        <p:spPr>
          <a:xfrm>
            <a:off x="2990850" y="5282505"/>
            <a:ext cx="5981700" cy="923330"/>
          </a:xfrm>
          <a:prstGeom prst="rect">
            <a:avLst/>
          </a:prstGeom>
          <a:solidFill>
            <a:schemeClr val="bg1"/>
          </a:solidFill>
        </p:spPr>
        <p:txBody>
          <a:bodyPr wrap="square">
            <a:spAutoFit/>
          </a:bodyPr>
          <a:lstStyle/>
          <a:p>
            <a:r>
              <a:rPr lang="en-US" dirty="0" smtClean="0"/>
              <a:t>Meets Bothell’s need to ensure </a:t>
            </a:r>
            <a:r>
              <a:rPr lang="en-US" dirty="0"/>
              <a:t>a proper future for urban </a:t>
            </a:r>
            <a:r>
              <a:rPr lang="en-US" dirty="0" smtClean="0"/>
              <a:t>forests, </a:t>
            </a:r>
            <a:r>
              <a:rPr lang="en-US" dirty="0"/>
              <a:t>wildlife and the preservation of ecological systems in the City of Bothell.</a:t>
            </a:r>
          </a:p>
        </p:txBody>
      </p:sp>
      <p:sp>
        <p:nvSpPr>
          <p:cNvPr id="4" name="Rectangle 3"/>
          <p:cNvSpPr/>
          <p:nvPr/>
        </p:nvSpPr>
        <p:spPr>
          <a:xfrm>
            <a:off x="0" y="955302"/>
            <a:ext cx="4828767" cy="369332"/>
          </a:xfrm>
          <a:prstGeom prst="rect">
            <a:avLst/>
          </a:prstGeom>
          <a:solidFill>
            <a:srgbClr val="1025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955302"/>
            <a:ext cx="5350933" cy="369332"/>
          </a:xfrm>
          <a:prstGeom prst="rect">
            <a:avLst/>
          </a:prstGeom>
        </p:spPr>
        <p:txBody>
          <a:bodyPr wrap="square">
            <a:spAutoFit/>
          </a:bodyPr>
          <a:lstStyle/>
          <a:p>
            <a:r>
              <a:rPr lang="en-US" b="1" dirty="0" smtClean="0">
                <a:solidFill>
                  <a:srgbClr val="CCFFCC"/>
                </a:solidFill>
              </a:rPr>
              <a:t>    Bothell </a:t>
            </a:r>
            <a:r>
              <a:rPr lang="en-US" b="1" dirty="0">
                <a:solidFill>
                  <a:srgbClr val="CCFFCC"/>
                </a:solidFill>
              </a:rPr>
              <a:t>Parks and Recreation Policy </a:t>
            </a:r>
            <a:r>
              <a:rPr lang="en-US" dirty="0">
                <a:solidFill>
                  <a:srgbClr val="CCFFCC"/>
                </a:solidFill>
              </a:rPr>
              <a:t>(note 2)</a:t>
            </a:r>
          </a:p>
        </p:txBody>
      </p:sp>
      <p:sp>
        <p:nvSpPr>
          <p:cNvPr id="3" name="Rectangle 2"/>
          <p:cNvSpPr/>
          <p:nvPr/>
        </p:nvSpPr>
        <p:spPr>
          <a:xfrm>
            <a:off x="0" y="0"/>
            <a:ext cx="4828767" cy="560289"/>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0"/>
            <a:ext cx="4684821" cy="523220"/>
          </a:xfrm>
          <a:prstGeom prst="rect">
            <a:avLst/>
          </a:prstGeom>
        </p:spPr>
        <p:txBody>
          <a:bodyPr wrap="none">
            <a:spAutoFit/>
          </a:bodyPr>
          <a:lstStyle/>
          <a:p>
            <a:r>
              <a:rPr lang="en-US" sz="2800" b="1" dirty="0">
                <a:solidFill>
                  <a:srgbClr val="CCFFCC"/>
                </a:solidFill>
              </a:rPr>
              <a:t>NEED: Identified Type of Need</a:t>
            </a:r>
          </a:p>
        </p:txBody>
      </p:sp>
    </p:spTree>
    <p:extLst>
      <p:ext uri="{BB962C8B-B14F-4D97-AF65-F5344CB8AC3E}">
        <p14:creationId xmlns:p14="http://schemas.microsoft.com/office/powerpoint/2010/main" val="40575821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ids log wal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
            <a:ext cx="9144000" cy="6858000"/>
          </a:xfrm>
          <a:prstGeom prst="rect">
            <a:avLst/>
          </a:prstGeom>
        </p:spPr>
      </p:pic>
      <p:sp>
        <p:nvSpPr>
          <p:cNvPr id="5" name="Rectangle 4"/>
          <p:cNvSpPr/>
          <p:nvPr/>
        </p:nvSpPr>
        <p:spPr>
          <a:xfrm>
            <a:off x="0" y="1"/>
            <a:ext cx="4639733" cy="609599"/>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2" name="TextBox 1"/>
          <p:cNvSpPr txBox="1"/>
          <p:nvPr/>
        </p:nvSpPr>
        <p:spPr>
          <a:xfrm>
            <a:off x="671181" y="0"/>
            <a:ext cx="3066314" cy="461665"/>
          </a:xfrm>
          <a:prstGeom prst="rect">
            <a:avLst/>
          </a:prstGeom>
          <a:noFill/>
        </p:spPr>
        <p:txBody>
          <a:bodyPr wrap="none" rtlCol="0">
            <a:spAutoFit/>
          </a:bodyPr>
          <a:lstStyle/>
          <a:p>
            <a:r>
              <a:rPr lang="en-US" sz="2400" dirty="0" smtClean="0">
                <a:solidFill>
                  <a:srgbClr val="CCFFCC"/>
                </a:solidFill>
              </a:rPr>
              <a:t>NEED: Named Location</a:t>
            </a:r>
            <a:endParaRPr lang="en-US" dirty="0" smtClean="0">
              <a:solidFill>
                <a:srgbClr val="CCFFCC"/>
              </a:solidFill>
            </a:endParaRPr>
          </a:p>
        </p:txBody>
      </p:sp>
      <p:sp>
        <p:nvSpPr>
          <p:cNvPr id="3" name="TextBox 2"/>
          <p:cNvSpPr txBox="1"/>
          <p:nvPr/>
        </p:nvSpPr>
        <p:spPr>
          <a:xfrm>
            <a:off x="2658533" y="5574099"/>
            <a:ext cx="6485467" cy="646331"/>
          </a:xfrm>
          <a:prstGeom prst="rect">
            <a:avLst/>
          </a:prstGeom>
          <a:solidFill>
            <a:schemeClr val="bg1"/>
          </a:solidFill>
        </p:spPr>
        <p:txBody>
          <a:bodyPr wrap="square" rtlCol="0">
            <a:spAutoFit/>
          </a:bodyPr>
          <a:lstStyle/>
          <a:p>
            <a:r>
              <a:rPr lang="en-US" dirty="0" smtClean="0">
                <a:solidFill>
                  <a:srgbClr val="000000"/>
                </a:solidFill>
              </a:rPr>
              <a:t>North Creek Forest provides Location for Outdoor Recreation and Education sought by UW Bothell and </a:t>
            </a:r>
            <a:r>
              <a:rPr lang="en-US" dirty="0" err="1" smtClean="0">
                <a:solidFill>
                  <a:srgbClr val="000000"/>
                </a:solidFill>
              </a:rPr>
              <a:t>Northshore</a:t>
            </a:r>
            <a:r>
              <a:rPr lang="en-US" dirty="0" smtClean="0">
                <a:solidFill>
                  <a:srgbClr val="000000"/>
                </a:solidFill>
              </a:rPr>
              <a:t> School District.</a:t>
            </a:r>
            <a:endParaRPr lang="en-US" dirty="0">
              <a:solidFill>
                <a:srgbClr val="000000"/>
              </a:solidFill>
            </a:endParaRPr>
          </a:p>
        </p:txBody>
      </p:sp>
      <p:sp>
        <p:nvSpPr>
          <p:cNvPr id="7" name="TextBox 6"/>
          <p:cNvSpPr txBox="1"/>
          <p:nvPr/>
        </p:nvSpPr>
        <p:spPr>
          <a:xfrm>
            <a:off x="133158" y="1578002"/>
            <a:ext cx="4506575" cy="369332"/>
          </a:xfrm>
          <a:prstGeom prst="rect">
            <a:avLst/>
          </a:prstGeom>
          <a:solidFill>
            <a:srgbClr val="17375E"/>
          </a:solidFill>
        </p:spPr>
        <p:txBody>
          <a:bodyPr wrap="none" rtlCol="0">
            <a:spAutoFit/>
          </a:bodyPr>
          <a:lstStyle/>
          <a:p>
            <a:r>
              <a:rPr lang="en-US" dirty="0" err="1" smtClean="0">
                <a:solidFill>
                  <a:srgbClr val="CCFFCC"/>
                </a:solidFill>
              </a:rPr>
              <a:t>Northshore</a:t>
            </a:r>
            <a:r>
              <a:rPr lang="en-US" dirty="0" smtClean="0">
                <a:solidFill>
                  <a:srgbClr val="CCFFCC"/>
                </a:solidFill>
              </a:rPr>
              <a:t> School District Resolution (note 6)</a:t>
            </a:r>
            <a:endParaRPr lang="en-US" dirty="0">
              <a:solidFill>
                <a:srgbClr val="CCFFCC"/>
              </a:solidFill>
            </a:endParaRPr>
          </a:p>
        </p:txBody>
      </p:sp>
      <p:sp>
        <p:nvSpPr>
          <p:cNvPr id="8" name="TextBox 7"/>
          <p:cNvSpPr txBox="1"/>
          <p:nvPr/>
        </p:nvSpPr>
        <p:spPr>
          <a:xfrm>
            <a:off x="133158" y="897466"/>
            <a:ext cx="4217583" cy="369332"/>
          </a:xfrm>
          <a:prstGeom prst="rect">
            <a:avLst/>
          </a:prstGeom>
          <a:solidFill>
            <a:srgbClr val="17375E"/>
          </a:solidFill>
        </p:spPr>
        <p:txBody>
          <a:bodyPr wrap="none" rtlCol="0">
            <a:spAutoFit/>
          </a:bodyPr>
          <a:lstStyle/>
          <a:p>
            <a:r>
              <a:rPr lang="en-US" dirty="0" smtClean="0">
                <a:solidFill>
                  <a:srgbClr val="CCFFCC"/>
                </a:solidFill>
              </a:rPr>
              <a:t>Letter from UW Bothell Chancellor (note 5)</a:t>
            </a:r>
            <a:endParaRPr lang="en-US" dirty="0">
              <a:solidFill>
                <a:srgbClr val="CCFFCC"/>
              </a:solidFill>
            </a:endParaRPr>
          </a:p>
        </p:txBody>
      </p:sp>
    </p:spTree>
    <p:extLst>
      <p:ext uri="{BB962C8B-B14F-4D97-AF65-F5344CB8AC3E}">
        <p14:creationId xmlns:p14="http://schemas.microsoft.com/office/powerpoint/2010/main" val="309518440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ream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101600" y="5287201"/>
            <a:ext cx="5765800" cy="923330"/>
          </a:xfrm>
          <a:prstGeom prst="rect">
            <a:avLst/>
          </a:prstGeom>
          <a:solidFill>
            <a:schemeClr val="bg1"/>
          </a:solidFill>
        </p:spPr>
        <p:txBody>
          <a:bodyPr wrap="square">
            <a:spAutoFit/>
          </a:bodyPr>
          <a:lstStyle/>
          <a:p>
            <a:r>
              <a:rPr lang="en-US" dirty="0" smtClean="0"/>
              <a:t>Meets King County’s need to protect </a:t>
            </a:r>
            <a:r>
              <a:rPr lang="en-US" dirty="0"/>
              <a:t>headwater wetlands, seeps, and groundwater recharge </a:t>
            </a:r>
            <a:r>
              <a:rPr lang="en-US" dirty="0" smtClean="0"/>
              <a:t>areas in basins including </a:t>
            </a:r>
            <a:r>
              <a:rPr lang="en-US" b="1" dirty="0" smtClean="0"/>
              <a:t>North Creek</a:t>
            </a:r>
            <a:r>
              <a:rPr lang="en-US" dirty="0" smtClean="0"/>
              <a:t>, through acquisition</a:t>
            </a:r>
            <a:r>
              <a:rPr lang="en-US" dirty="0"/>
              <a:t>. </a:t>
            </a:r>
          </a:p>
        </p:txBody>
      </p:sp>
      <p:sp>
        <p:nvSpPr>
          <p:cNvPr id="3" name="Rectangle 2"/>
          <p:cNvSpPr/>
          <p:nvPr/>
        </p:nvSpPr>
        <p:spPr>
          <a:xfrm>
            <a:off x="0" y="979271"/>
            <a:ext cx="5393266" cy="369332"/>
          </a:xfrm>
          <a:prstGeom prst="rect">
            <a:avLst/>
          </a:prstGeom>
          <a:solidFill>
            <a:srgbClr val="10253F"/>
          </a:solidFill>
        </p:spPr>
        <p:txBody>
          <a:bodyPr wrap="square">
            <a:spAutoFit/>
          </a:bodyPr>
          <a:lstStyle/>
          <a:p>
            <a:r>
              <a:rPr lang="en-US" b="1" dirty="0">
                <a:solidFill>
                  <a:srgbClr val="CCFFCC"/>
                </a:solidFill>
              </a:rPr>
              <a:t>King Co. Groundwater Protection Program </a:t>
            </a:r>
            <a:r>
              <a:rPr lang="en-US" dirty="0">
                <a:solidFill>
                  <a:srgbClr val="CCFFCC"/>
                </a:solidFill>
              </a:rPr>
              <a:t>(note 3)</a:t>
            </a:r>
          </a:p>
        </p:txBody>
      </p:sp>
      <p:sp>
        <p:nvSpPr>
          <p:cNvPr id="5" name="TextBox 4"/>
          <p:cNvSpPr txBox="1"/>
          <p:nvPr/>
        </p:nvSpPr>
        <p:spPr>
          <a:xfrm>
            <a:off x="0" y="0"/>
            <a:ext cx="3602168" cy="523220"/>
          </a:xfrm>
          <a:prstGeom prst="rect">
            <a:avLst/>
          </a:prstGeom>
          <a:solidFill>
            <a:schemeClr val="tx2">
              <a:lumMod val="50000"/>
            </a:schemeClr>
          </a:solidFill>
        </p:spPr>
        <p:txBody>
          <a:bodyPr wrap="none" rtlCol="0">
            <a:spAutoFit/>
          </a:bodyPr>
          <a:lstStyle/>
          <a:p>
            <a:r>
              <a:rPr lang="en-US" sz="2800" dirty="0" smtClean="0">
                <a:solidFill>
                  <a:srgbClr val="CCFFCC"/>
                </a:solidFill>
              </a:rPr>
              <a:t>Need:  Named Location</a:t>
            </a:r>
            <a:endParaRPr lang="en-US" sz="2800" dirty="0">
              <a:solidFill>
                <a:srgbClr val="CCFFCC"/>
              </a:solidFill>
            </a:endParaRPr>
          </a:p>
        </p:txBody>
      </p:sp>
    </p:spTree>
    <p:extLst>
      <p:ext uri="{BB962C8B-B14F-4D97-AF65-F5344CB8AC3E}">
        <p14:creationId xmlns:p14="http://schemas.microsoft.com/office/powerpoint/2010/main" val="10069576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877733" y="-232602"/>
            <a:ext cx="7112000" cy="8903912"/>
          </a:xfrm>
          <a:prstGeom prst="rect">
            <a:avLst/>
          </a:prstGeom>
        </p:spPr>
      </p:pic>
      <p:pic>
        <p:nvPicPr>
          <p:cNvPr id="2" name="Picture 1" descr="Forest Trai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54600" cy="6858000"/>
          </a:xfrm>
          <a:prstGeom prst="rect">
            <a:avLst/>
          </a:prstGeom>
        </p:spPr>
      </p:pic>
      <p:sp>
        <p:nvSpPr>
          <p:cNvPr id="3" name="TextBox 2"/>
          <p:cNvSpPr txBox="1"/>
          <p:nvPr/>
        </p:nvSpPr>
        <p:spPr>
          <a:xfrm>
            <a:off x="0" y="0"/>
            <a:ext cx="4089400" cy="461665"/>
          </a:xfrm>
          <a:prstGeom prst="rect">
            <a:avLst/>
          </a:prstGeom>
          <a:solidFill>
            <a:srgbClr val="17375E"/>
          </a:solidFill>
        </p:spPr>
        <p:txBody>
          <a:bodyPr wrap="square" rtlCol="0">
            <a:spAutoFit/>
          </a:bodyPr>
          <a:lstStyle/>
          <a:p>
            <a:pPr algn="ctr"/>
            <a:r>
              <a:rPr lang="en-US" sz="2400" dirty="0" smtClean="0">
                <a:solidFill>
                  <a:srgbClr val="CCFFCC"/>
                </a:solidFill>
              </a:rPr>
              <a:t>NEED:  Named Location</a:t>
            </a:r>
          </a:p>
        </p:txBody>
      </p:sp>
      <p:sp>
        <p:nvSpPr>
          <p:cNvPr id="4" name="TextBox 3"/>
          <p:cNvSpPr txBox="1"/>
          <p:nvPr/>
        </p:nvSpPr>
        <p:spPr>
          <a:xfrm>
            <a:off x="7287862" y="0"/>
            <a:ext cx="1663700" cy="646331"/>
          </a:xfrm>
          <a:prstGeom prst="rect">
            <a:avLst/>
          </a:prstGeom>
          <a:noFill/>
        </p:spPr>
        <p:txBody>
          <a:bodyPr wrap="square" rtlCol="0">
            <a:spAutoFit/>
          </a:bodyPr>
          <a:lstStyle/>
          <a:p>
            <a:endParaRPr lang="en-US" sz="1200" dirty="0" smtClean="0"/>
          </a:p>
          <a:p>
            <a:endParaRPr lang="en-US" sz="1200" dirty="0" smtClean="0"/>
          </a:p>
          <a:p>
            <a:endParaRPr lang="en-US" sz="1200" dirty="0"/>
          </a:p>
        </p:txBody>
      </p:sp>
      <p:sp>
        <p:nvSpPr>
          <p:cNvPr id="6" name="TextBox 5"/>
          <p:cNvSpPr txBox="1"/>
          <p:nvPr/>
        </p:nvSpPr>
        <p:spPr>
          <a:xfrm>
            <a:off x="0" y="5380672"/>
            <a:ext cx="4089400" cy="1477328"/>
          </a:xfrm>
          <a:prstGeom prst="rect">
            <a:avLst/>
          </a:prstGeom>
          <a:solidFill>
            <a:schemeClr val="bg1"/>
          </a:solidFill>
        </p:spPr>
        <p:txBody>
          <a:bodyPr wrap="square" rtlCol="0">
            <a:spAutoFit/>
          </a:bodyPr>
          <a:lstStyle/>
          <a:p>
            <a:r>
              <a:rPr lang="en-US" dirty="0"/>
              <a:t>North Creek Forest acquisition </a:t>
            </a:r>
            <a:r>
              <a:rPr lang="en-US" dirty="0" smtClean="0"/>
              <a:t>is a </a:t>
            </a:r>
            <a:r>
              <a:rPr lang="en-US" dirty="0"/>
              <a:t>named priority in King and Snohomish County Conservation </a:t>
            </a:r>
            <a:r>
              <a:rPr lang="en-US" dirty="0" smtClean="0"/>
              <a:t>Futures grants, and a </a:t>
            </a:r>
            <a:r>
              <a:rPr lang="en-US" dirty="0"/>
              <a:t>Washington Department of Commerce capital </a:t>
            </a:r>
            <a:r>
              <a:rPr lang="en-US" dirty="0" smtClean="0"/>
              <a:t>grant.</a:t>
            </a:r>
            <a:endParaRPr lang="en-US" dirty="0"/>
          </a:p>
        </p:txBody>
      </p:sp>
    </p:spTree>
    <p:extLst>
      <p:ext uri="{BB962C8B-B14F-4D97-AF65-F5344CB8AC3E}">
        <p14:creationId xmlns:p14="http://schemas.microsoft.com/office/powerpoint/2010/main" val="5307261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Picture 3" descr="Pileated Woodpecker Hi Res.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765300" y="723900"/>
            <a:ext cx="5596128" cy="5407152"/>
          </a:xfrm>
          <a:prstGeom prst="rect">
            <a:avLst/>
          </a:prstGeom>
        </p:spPr>
      </p:pic>
      <p:sp>
        <p:nvSpPr>
          <p:cNvPr id="2" name="Title 1"/>
          <p:cNvSpPr>
            <a:spLocks noGrp="1"/>
          </p:cNvSpPr>
          <p:nvPr>
            <p:ph type="ctrTitle" idx="4294967295"/>
          </p:nvPr>
        </p:nvSpPr>
        <p:spPr>
          <a:xfrm>
            <a:off x="1621028" y="3458685"/>
            <a:ext cx="5740400" cy="823912"/>
          </a:xfrm>
        </p:spPr>
        <p:txBody>
          <a:bodyPr/>
          <a:lstStyle/>
          <a:p>
            <a:r>
              <a:rPr lang="en-US" dirty="0" smtClean="0">
                <a:solidFill>
                  <a:srgbClr val="CCFFCC"/>
                </a:solidFill>
              </a:rPr>
              <a:t>North Creek Forest</a:t>
            </a:r>
            <a:endParaRPr lang="en-US" dirty="0">
              <a:solidFill>
                <a:srgbClr val="CCFFCC"/>
              </a:solidFill>
            </a:endParaRPr>
          </a:p>
        </p:txBody>
      </p:sp>
      <p:sp>
        <p:nvSpPr>
          <p:cNvPr id="3" name="Subtitle 2"/>
          <p:cNvSpPr>
            <a:spLocks noGrp="1"/>
          </p:cNvSpPr>
          <p:nvPr>
            <p:ph type="subTitle" idx="4294967295"/>
          </p:nvPr>
        </p:nvSpPr>
        <p:spPr>
          <a:xfrm>
            <a:off x="1722628" y="4155597"/>
            <a:ext cx="5638800" cy="638175"/>
          </a:xfrm>
        </p:spPr>
        <p:txBody>
          <a:bodyPr>
            <a:normAutofit fontScale="92500"/>
          </a:bodyPr>
          <a:lstStyle/>
          <a:p>
            <a:pPr marL="0" indent="0" algn="ctr">
              <a:buNone/>
            </a:pPr>
            <a:r>
              <a:rPr lang="en-US" dirty="0" smtClean="0">
                <a:solidFill>
                  <a:srgbClr val="CCFFCC"/>
                </a:solidFill>
              </a:rPr>
              <a:t>Saving Bothell’s Last Great Forest</a:t>
            </a:r>
            <a:endParaRPr lang="en-US" dirty="0">
              <a:solidFill>
                <a:srgbClr val="CCFFCC"/>
              </a:solidFill>
            </a:endParaRPr>
          </a:p>
        </p:txBody>
      </p:sp>
      <p:sp>
        <p:nvSpPr>
          <p:cNvPr id="6" name="TextBox 5"/>
          <p:cNvSpPr txBox="1"/>
          <p:nvPr/>
        </p:nvSpPr>
        <p:spPr>
          <a:xfrm>
            <a:off x="5207000" y="2730579"/>
            <a:ext cx="2057400" cy="369332"/>
          </a:xfrm>
          <a:prstGeom prst="rect">
            <a:avLst/>
          </a:prstGeom>
          <a:noFill/>
        </p:spPr>
        <p:txBody>
          <a:bodyPr wrap="square" rtlCol="0">
            <a:spAutoFit/>
          </a:bodyPr>
          <a:lstStyle/>
          <a:p>
            <a:r>
              <a:rPr lang="en-US" b="1" dirty="0" smtClean="0">
                <a:solidFill>
                  <a:srgbClr val="CCFFCC"/>
                </a:solidFill>
              </a:rPr>
              <a:t>Priority Species</a:t>
            </a:r>
            <a:endParaRPr lang="en-US" b="1" dirty="0">
              <a:solidFill>
                <a:srgbClr val="CCFFCC"/>
              </a:solidFill>
            </a:endParaRPr>
          </a:p>
        </p:txBody>
      </p:sp>
    </p:spTree>
    <p:extLst>
      <p:ext uri="{BB962C8B-B14F-4D97-AF65-F5344CB8AC3E}">
        <p14:creationId xmlns:p14="http://schemas.microsoft.com/office/powerpoint/2010/main" val="35330243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Picture 1" descr="Deer 179R37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 y="3456926"/>
            <a:ext cx="9147871" cy="3401074"/>
          </a:xfrm>
          <a:prstGeom prst="rect">
            <a:avLst/>
          </a:prstGeom>
        </p:spPr>
      </p:pic>
      <p:pic>
        <p:nvPicPr>
          <p:cNvPr id="10" name="Picture 9" descr="Air Phot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70939" y="-2974811"/>
            <a:ext cx="3198245" cy="9147872"/>
          </a:xfrm>
          <a:prstGeom prst="rect">
            <a:avLst/>
          </a:prstGeom>
          <a:ln>
            <a:solidFill>
              <a:srgbClr val="FF0000"/>
            </a:solidFill>
          </a:ln>
        </p:spPr>
      </p:pic>
      <p:sp>
        <p:nvSpPr>
          <p:cNvPr id="13" name="Freeform 12"/>
          <p:cNvSpPr/>
          <p:nvPr/>
        </p:nvSpPr>
        <p:spPr>
          <a:xfrm>
            <a:off x="3822700" y="482600"/>
            <a:ext cx="2495550" cy="1035050"/>
          </a:xfrm>
          <a:custGeom>
            <a:avLst/>
            <a:gdLst>
              <a:gd name="connsiteX0" fmla="*/ 152400 w 2495550"/>
              <a:gd name="connsiteY0" fmla="*/ 177800 h 1035050"/>
              <a:gd name="connsiteX1" fmla="*/ 152400 w 2495550"/>
              <a:gd name="connsiteY1" fmla="*/ 349250 h 1035050"/>
              <a:gd name="connsiteX2" fmla="*/ 50800 w 2495550"/>
              <a:gd name="connsiteY2" fmla="*/ 501650 h 1035050"/>
              <a:gd name="connsiteX3" fmla="*/ 6350 w 2495550"/>
              <a:gd name="connsiteY3" fmla="*/ 622300 h 1035050"/>
              <a:gd name="connsiteX4" fmla="*/ 0 w 2495550"/>
              <a:gd name="connsiteY4" fmla="*/ 711200 h 1035050"/>
              <a:gd name="connsiteX5" fmla="*/ 31750 w 2495550"/>
              <a:gd name="connsiteY5" fmla="*/ 781050 h 1035050"/>
              <a:gd name="connsiteX6" fmla="*/ 95250 w 2495550"/>
              <a:gd name="connsiteY6" fmla="*/ 857250 h 1035050"/>
              <a:gd name="connsiteX7" fmla="*/ 95250 w 2495550"/>
              <a:gd name="connsiteY7" fmla="*/ 857250 h 1035050"/>
              <a:gd name="connsiteX8" fmla="*/ 88900 w 2495550"/>
              <a:gd name="connsiteY8" fmla="*/ 1035050 h 1035050"/>
              <a:gd name="connsiteX9" fmla="*/ 342900 w 2495550"/>
              <a:gd name="connsiteY9" fmla="*/ 1028700 h 1035050"/>
              <a:gd name="connsiteX10" fmla="*/ 476250 w 2495550"/>
              <a:gd name="connsiteY10" fmla="*/ 876300 h 1035050"/>
              <a:gd name="connsiteX11" fmla="*/ 711200 w 2495550"/>
              <a:gd name="connsiteY11" fmla="*/ 787400 h 1035050"/>
              <a:gd name="connsiteX12" fmla="*/ 908050 w 2495550"/>
              <a:gd name="connsiteY12" fmla="*/ 781050 h 1035050"/>
              <a:gd name="connsiteX13" fmla="*/ 1168400 w 2495550"/>
              <a:gd name="connsiteY13" fmla="*/ 768350 h 1035050"/>
              <a:gd name="connsiteX14" fmla="*/ 1263650 w 2495550"/>
              <a:gd name="connsiteY14" fmla="*/ 533400 h 1035050"/>
              <a:gd name="connsiteX15" fmla="*/ 1466850 w 2495550"/>
              <a:gd name="connsiteY15" fmla="*/ 425450 h 1035050"/>
              <a:gd name="connsiteX16" fmla="*/ 1631950 w 2495550"/>
              <a:gd name="connsiteY16" fmla="*/ 469900 h 1035050"/>
              <a:gd name="connsiteX17" fmla="*/ 1701800 w 2495550"/>
              <a:gd name="connsiteY17" fmla="*/ 628650 h 1035050"/>
              <a:gd name="connsiteX18" fmla="*/ 1847850 w 2495550"/>
              <a:gd name="connsiteY18" fmla="*/ 596900 h 1035050"/>
              <a:gd name="connsiteX19" fmla="*/ 1898650 w 2495550"/>
              <a:gd name="connsiteY19" fmla="*/ 692150 h 1035050"/>
              <a:gd name="connsiteX20" fmla="*/ 2127250 w 2495550"/>
              <a:gd name="connsiteY20" fmla="*/ 692150 h 1035050"/>
              <a:gd name="connsiteX21" fmla="*/ 2336800 w 2495550"/>
              <a:gd name="connsiteY21" fmla="*/ 457200 h 1035050"/>
              <a:gd name="connsiteX22" fmla="*/ 2279650 w 2495550"/>
              <a:gd name="connsiteY22" fmla="*/ 304800 h 1035050"/>
              <a:gd name="connsiteX23" fmla="*/ 2495550 w 2495550"/>
              <a:gd name="connsiteY23" fmla="*/ 285750 h 1035050"/>
              <a:gd name="connsiteX24" fmla="*/ 2489200 w 2495550"/>
              <a:gd name="connsiteY24" fmla="*/ 0 h 1035050"/>
              <a:gd name="connsiteX25" fmla="*/ 2489200 w 2495550"/>
              <a:gd name="connsiteY25" fmla="*/ 0 h 1035050"/>
              <a:gd name="connsiteX26" fmla="*/ 2489200 w 2495550"/>
              <a:gd name="connsiteY26" fmla="*/ 0 h 1035050"/>
              <a:gd name="connsiteX27" fmla="*/ 2489200 w 2495550"/>
              <a:gd name="connsiteY27" fmla="*/ 0 h 1035050"/>
              <a:gd name="connsiteX28" fmla="*/ 2089150 w 2495550"/>
              <a:gd name="connsiteY28" fmla="*/ 203200 h 1035050"/>
              <a:gd name="connsiteX29" fmla="*/ 1892300 w 2495550"/>
              <a:gd name="connsiteY29" fmla="*/ 234950 h 1035050"/>
              <a:gd name="connsiteX30" fmla="*/ 1638300 w 2495550"/>
              <a:gd name="connsiteY30" fmla="*/ 241300 h 1035050"/>
              <a:gd name="connsiteX31" fmla="*/ 1346200 w 2495550"/>
              <a:gd name="connsiteY31" fmla="*/ 247650 h 1035050"/>
              <a:gd name="connsiteX32" fmla="*/ 806450 w 2495550"/>
              <a:gd name="connsiteY32" fmla="*/ 247650 h 1035050"/>
              <a:gd name="connsiteX33" fmla="*/ 469900 w 2495550"/>
              <a:gd name="connsiteY33" fmla="*/ 234950 h 1035050"/>
              <a:gd name="connsiteX34" fmla="*/ 152400 w 2495550"/>
              <a:gd name="connsiteY34" fmla="*/ 177800 h 10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95550" h="1035050">
                <a:moveTo>
                  <a:pt x="152400" y="177800"/>
                </a:moveTo>
                <a:lnTo>
                  <a:pt x="152400" y="349250"/>
                </a:lnTo>
                <a:lnTo>
                  <a:pt x="50800" y="501650"/>
                </a:lnTo>
                <a:lnTo>
                  <a:pt x="6350" y="622300"/>
                </a:lnTo>
                <a:lnTo>
                  <a:pt x="0" y="711200"/>
                </a:lnTo>
                <a:lnTo>
                  <a:pt x="31750" y="781050"/>
                </a:lnTo>
                <a:lnTo>
                  <a:pt x="95250" y="857250"/>
                </a:lnTo>
                <a:lnTo>
                  <a:pt x="95250" y="857250"/>
                </a:lnTo>
                <a:lnTo>
                  <a:pt x="88900" y="1035050"/>
                </a:lnTo>
                <a:lnTo>
                  <a:pt x="342900" y="1028700"/>
                </a:lnTo>
                <a:lnTo>
                  <a:pt x="476250" y="876300"/>
                </a:lnTo>
                <a:lnTo>
                  <a:pt x="711200" y="787400"/>
                </a:lnTo>
                <a:lnTo>
                  <a:pt x="908050" y="781050"/>
                </a:lnTo>
                <a:lnTo>
                  <a:pt x="1168400" y="768350"/>
                </a:lnTo>
                <a:lnTo>
                  <a:pt x="1263650" y="533400"/>
                </a:lnTo>
                <a:lnTo>
                  <a:pt x="1466850" y="425450"/>
                </a:lnTo>
                <a:lnTo>
                  <a:pt x="1631950" y="469900"/>
                </a:lnTo>
                <a:lnTo>
                  <a:pt x="1701800" y="628650"/>
                </a:lnTo>
                <a:lnTo>
                  <a:pt x="1847850" y="596900"/>
                </a:lnTo>
                <a:lnTo>
                  <a:pt x="1898650" y="692150"/>
                </a:lnTo>
                <a:lnTo>
                  <a:pt x="2127250" y="692150"/>
                </a:lnTo>
                <a:lnTo>
                  <a:pt x="2336800" y="457200"/>
                </a:lnTo>
                <a:lnTo>
                  <a:pt x="2279650" y="304800"/>
                </a:lnTo>
                <a:lnTo>
                  <a:pt x="2495550" y="285750"/>
                </a:lnTo>
                <a:lnTo>
                  <a:pt x="2489200" y="0"/>
                </a:lnTo>
                <a:lnTo>
                  <a:pt x="2489200" y="0"/>
                </a:lnTo>
                <a:lnTo>
                  <a:pt x="2489200" y="0"/>
                </a:lnTo>
                <a:lnTo>
                  <a:pt x="2489200" y="0"/>
                </a:lnTo>
                <a:lnTo>
                  <a:pt x="2089150" y="203200"/>
                </a:lnTo>
                <a:lnTo>
                  <a:pt x="1892300" y="234950"/>
                </a:lnTo>
                <a:lnTo>
                  <a:pt x="1638300" y="241300"/>
                </a:lnTo>
                <a:lnTo>
                  <a:pt x="1346200" y="247650"/>
                </a:lnTo>
                <a:lnTo>
                  <a:pt x="806450" y="247650"/>
                </a:lnTo>
                <a:lnTo>
                  <a:pt x="469900" y="234950"/>
                </a:lnTo>
                <a:lnTo>
                  <a:pt x="152400" y="177800"/>
                </a:lnTo>
                <a:close/>
              </a:path>
            </a:pathLst>
          </a:cu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1676400" y="641350"/>
            <a:ext cx="1993900" cy="1441450"/>
          </a:xfrm>
          <a:custGeom>
            <a:avLst/>
            <a:gdLst>
              <a:gd name="connsiteX0" fmla="*/ 1892300 w 1993900"/>
              <a:gd name="connsiteY0" fmla="*/ 0 h 1441450"/>
              <a:gd name="connsiteX1" fmla="*/ 1892300 w 1993900"/>
              <a:gd name="connsiteY1" fmla="*/ 101600 h 1441450"/>
              <a:gd name="connsiteX2" fmla="*/ 1987550 w 1993900"/>
              <a:gd name="connsiteY2" fmla="*/ 323850 h 1441450"/>
              <a:gd name="connsiteX3" fmla="*/ 1993900 w 1993900"/>
              <a:gd name="connsiteY3" fmla="*/ 539750 h 1441450"/>
              <a:gd name="connsiteX4" fmla="*/ 1828800 w 1993900"/>
              <a:gd name="connsiteY4" fmla="*/ 660400 h 1441450"/>
              <a:gd name="connsiteX5" fmla="*/ 1911350 w 1993900"/>
              <a:gd name="connsiteY5" fmla="*/ 711200 h 1441450"/>
              <a:gd name="connsiteX6" fmla="*/ 1949450 w 1993900"/>
              <a:gd name="connsiteY6" fmla="*/ 781050 h 1441450"/>
              <a:gd name="connsiteX7" fmla="*/ 1955800 w 1993900"/>
              <a:gd name="connsiteY7" fmla="*/ 850900 h 1441450"/>
              <a:gd name="connsiteX8" fmla="*/ 1917700 w 1993900"/>
              <a:gd name="connsiteY8" fmla="*/ 895350 h 1441450"/>
              <a:gd name="connsiteX9" fmla="*/ 1854200 w 1993900"/>
              <a:gd name="connsiteY9" fmla="*/ 920750 h 1441450"/>
              <a:gd name="connsiteX10" fmla="*/ 1778000 w 1993900"/>
              <a:gd name="connsiteY10" fmla="*/ 889000 h 1441450"/>
              <a:gd name="connsiteX11" fmla="*/ 1733550 w 1993900"/>
              <a:gd name="connsiteY11" fmla="*/ 850900 h 1441450"/>
              <a:gd name="connsiteX12" fmla="*/ 1733550 w 1993900"/>
              <a:gd name="connsiteY12" fmla="*/ 793750 h 1441450"/>
              <a:gd name="connsiteX13" fmla="*/ 1644650 w 1993900"/>
              <a:gd name="connsiteY13" fmla="*/ 914400 h 1441450"/>
              <a:gd name="connsiteX14" fmla="*/ 1403350 w 1993900"/>
              <a:gd name="connsiteY14" fmla="*/ 920750 h 1441450"/>
              <a:gd name="connsiteX15" fmla="*/ 1409700 w 1993900"/>
              <a:gd name="connsiteY15" fmla="*/ 660400 h 1441450"/>
              <a:gd name="connsiteX16" fmla="*/ 1301750 w 1993900"/>
              <a:gd name="connsiteY16" fmla="*/ 609600 h 1441450"/>
              <a:gd name="connsiteX17" fmla="*/ 990600 w 1993900"/>
              <a:gd name="connsiteY17" fmla="*/ 571500 h 1441450"/>
              <a:gd name="connsiteX18" fmla="*/ 882650 w 1993900"/>
              <a:gd name="connsiteY18" fmla="*/ 692150 h 1441450"/>
              <a:gd name="connsiteX19" fmla="*/ 787400 w 1993900"/>
              <a:gd name="connsiteY19" fmla="*/ 692150 h 1441450"/>
              <a:gd name="connsiteX20" fmla="*/ 685800 w 1993900"/>
              <a:gd name="connsiteY20" fmla="*/ 800100 h 1441450"/>
              <a:gd name="connsiteX21" fmla="*/ 742950 w 1993900"/>
              <a:gd name="connsiteY21" fmla="*/ 844550 h 1441450"/>
              <a:gd name="connsiteX22" fmla="*/ 717550 w 1993900"/>
              <a:gd name="connsiteY22" fmla="*/ 977900 h 1441450"/>
              <a:gd name="connsiteX23" fmla="*/ 558800 w 1993900"/>
              <a:gd name="connsiteY23" fmla="*/ 1123950 h 1441450"/>
              <a:gd name="connsiteX24" fmla="*/ 438150 w 1993900"/>
              <a:gd name="connsiteY24" fmla="*/ 1123950 h 1441450"/>
              <a:gd name="connsiteX25" fmla="*/ 406400 w 1993900"/>
              <a:gd name="connsiteY25" fmla="*/ 1060450 h 1441450"/>
              <a:gd name="connsiteX26" fmla="*/ 361950 w 1993900"/>
              <a:gd name="connsiteY26" fmla="*/ 1149350 h 1441450"/>
              <a:gd name="connsiteX27" fmla="*/ 514350 w 1993900"/>
              <a:gd name="connsiteY27" fmla="*/ 1238250 h 1441450"/>
              <a:gd name="connsiteX28" fmla="*/ 514350 w 1993900"/>
              <a:gd name="connsiteY28" fmla="*/ 1435100 h 1441450"/>
              <a:gd name="connsiteX29" fmla="*/ 215900 w 1993900"/>
              <a:gd name="connsiteY29" fmla="*/ 1441450 h 1441450"/>
              <a:gd name="connsiteX30" fmla="*/ 57150 w 1993900"/>
              <a:gd name="connsiteY30" fmla="*/ 1162050 h 1441450"/>
              <a:gd name="connsiteX31" fmla="*/ 0 w 1993900"/>
              <a:gd name="connsiteY31" fmla="*/ 1231900 h 1441450"/>
              <a:gd name="connsiteX32" fmla="*/ 38100 w 1993900"/>
              <a:gd name="connsiteY32" fmla="*/ 6350 h 1441450"/>
              <a:gd name="connsiteX33" fmla="*/ 1892300 w 1993900"/>
              <a:gd name="connsiteY33" fmla="*/ 0 h 144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93900" h="1441450">
                <a:moveTo>
                  <a:pt x="1892300" y="0"/>
                </a:moveTo>
                <a:lnTo>
                  <a:pt x="1892300" y="101600"/>
                </a:lnTo>
                <a:lnTo>
                  <a:pt x="1987550" y="323850"/>
                </a:lnTo>
                <a:lnTo>
                  <a:pt x="1993900" y="539750"/>
                </a:lnTo>
                <a:lnTo>
                  <a:pt x="1828800" y="660400"/>
                </a:lnTo>
                <a:lnTo>
                  <a:pt x="1911350" y="711200"/>
                </a:lnTo>
                <a:lnTo>
                  <a:pt x="1949450" y="781050"/>
                </a:lnTo>
                <a:lnTo>
                  <a:pt x="1955800" y="850900"/>
                </a:lnTo>
                <a:lnTo>
                  <a:pt x="1917700" y="895350"/>
                </a:lnTo>
                <a:lnTo>
                  <a:pt x="1854200" y="920750"/>
                </a:lnTo>
                <a:lnTo>
                  <a:pt x="1778000" y="889000"/>
                </a:lnTo>
                <a:lnTo>
                  <a:pt x="1733550" y="850900"/>
                </a:lnTo>
                <a:lnTo>
                  <a:pt x="1733550" y="793750"/>
                </a:lnTo>
                <a:lnTo>
                  <a:pt x="1644650" y="914400"/>
                </a:lnTo>
                <a:lnTo>
                  <a:pt x="1403350" y="920750"/>
                </a:lnTo>
                <a:lnTo>
                  <a:pt x="1409700" y="660400"/>
                </a:lnTo>
                <a:lnTo>
                  <a:pt x="1301750" y="609600"/>
                </a:lnTo>
                <a:lnTo>
                  <a:pt x="990600" y="571500"/>
                </a:lnTo>
                <a:lnTo>
                  <a:pt x="882650" y="692150"/>
                </a:lnTo>
                <a:lnTo>
                  <a:pt x="787400" y="692150"/>
                </a:lnTo>
                <a:lnTo>
                  <a:pt x="685800" y="800100"/>
                </a:lnTo>
                <a:lnTo>
                  <a:pt x="742950" y="844550"/>
                </a:lnTo>
                <a:lnTo>
                  <a:pt x="717550" y="977900"/>
                </a:lnTo>
                <a:lnTo>
                  <a:pt x="558800" y="1123950"/>
                </a:lnTo>
                <a:lnTo>
                  <a:pt x="438150" y="1123950"/>
                </a:lnTo>
                <a:lnTo>
                  <a:pt x="406400" y="1060450"/>
                </a:lnTo>
                <a:lnTo>
                  <a:pt x="361950" y="1149350"/>
                </a:lnTo>
                <a:lnTo>
                  <a:pt x="514350" y="1238250"/>
                </a:lnTo>
                <a:lnTo>
                  <a:pt x="514350" y="1435100"/>
                </a:lnTo>
                <a:lnTo>
                  <a:pt x="215900" y="1441450"/>
                </a:lnTo>
                <a:lnTo>
                  <a:pt x="57150" y="1162050"/>
                </a:lnTo>
                <a:lnTo>
                  <a:pt x="0" y="1231900"/>
                </a:lnTo>
                <a:lnTo>
                  <a:pt x="38100" y="6350"/>
                </a:lnTo>
                <a:lnTo>
                  <a:pt x="1892300" y="0"/>
                </a:lnTo>
                <a:close/>
              </a:path>
            </a:pathLst>
          </a:cu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Freeform 19"/>
          <p:cNvSpPr/>
          <p:nvPr/>
        </p:nvSpPr>
        <p:spPr>
          <a:xfrm>
            <a:off x="2768600" y="2400300"/>
            <a:ext cx="584200" cy="330200"/>
          </a:xfrm>
          <a:custGeom>
            <a:avLst/>
            <a:gdLst>
              <a:gd name="connsiteX0" fmla="*/ 0 w 584200"/>
              <a:gd name="connsiteY0" fmla="*/ 76200 h 330200"/>
              <a:gd name="connsiteX1" fmla="*/ 12700 w 584200"/>
              <a:gd name="connsiteY1" fmla="*/ 330200 h 330200"/>
              <a:gd name="connsiteX2" fmla="*/ 584200 w 584200"/>
              <a:gd name="connsiteY2" fmla="*/ 228600 h 330200"/>
              <a:gd name="connsiteX3" fmla="*/ 546100 w 584200"/>
              <a:gd name="connsiteY3" fmla="*/ 0 h 330200"/>
              <a:gd name="connsiteX4" fmla="*/ 0 w 584200"/>
              <a:gd name="connsiteY4" fmla="*/ 7620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00" h="330200">
                <a:moveTo>
                  <a:pt x="0" y="76200"/>
                </a:moveTo>
                <a:lnTo>
                  <a:pt x="12700" y="330200"/>
                </a:lnTo>
                <a:lnTo>
                  <a:pt x="584200" y="228600"/>
                </a:lnTo>
                <a:lnTo>
                  <a:pt x="546100" y="0"/>
                </a:lnTo>
                <a:lnTo>
                  <a:pt x="0" y="76200"/>
                </a:lnTo>
                <a:close/>
              </a:path>
            </a:pathLst>
          </a:cu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406900" y="1619250"/>
            <a:ext cx="4508500" cy="469900"/>
          </a:xfrm>
          <a:prstGeom prst="rect">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451348" y="1713468"/>
            <a:ext cx="4610100" cy="369332"/>
          </a:xfrm>
          <a:prstGeom prst="rect">
            <a:avLst/>
          </a:prstGeom>
          <a:noFill/>
        </p:spPr>
        <p:txBody>
          <a:bodyPr wrap="square" rtlCol="0">
            <a:spAutoFit/>
          </a:bodyPr>
          <a:lstStyle/>
          <a:p>
            <a:r>
              <a:rPr lang="en-US" dirty="0" smtClean="0">
                <a:solidFill>
                  <a:srgbClr val="CCFFCC"/>
                </a:solidFill>
              </a:rPr>
              <a:t>APPROVED PRELIMINARY PLAT FOR 54 LOTS</a:t>
            </a:r>
            <a:endParaRPr lang="en-US" dirty="0">
              <a:solidFill>
                <a:srgbClr val="CCFFCC"/>
              </a:solidFill>
            </a:endParaRPr>
          </a:p>
        </p:txBody>
      </p:sp>
      <p:sp>
        <p:nvSpPr>
          <p:cNvPr id="23" name="Rectangle 22"/>
          <p:cNvSpPr/>
          <p:nvPr/>
        </p:nvSpPr>
        <p:spPr>
          <a:xfrm>
            <a:off x="0" y="-6502"/>
            <a:ext cx="1908195" cy="461665"/>
          </a:xfrm>
          <a:prstGeom prst="rect">
            <a:avLst/>
          </a:prstGeom>
          <a:solidFill>
            <a:srgbClr val="1E1C1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0" y="0"/>
            <a:ext cx="1908195" cy="461665"/>
          </a:xfrm>
          <a:prstGeom prst="rect">
            <a:avLst/>
          </a:prstGeom>
          <a:noFill/>
        </p:spPr>
        <p:txBody>
          <a:bodyPr wrap="square" rtlCol="0">
            <a:spAutoFit/>
          </a:bodyPr>
          <a:lstStyle/>
          <a:p>
            <a:pPr algn="ctr"/>
            <a:r>
              <a:rPr lang="en-US" sz="2400" b="1" dirty="0" smtClean="0">
                <a:solidFill>
                  <a:srgbClr val="FFFF00"/>
                </a:solidFill>
              </a:rPr>
              <a:t>URGENCY</a:t>
            </a:r>
            <a:endParaRPr lang="en-US" sz="2400" b="1" dirty="0">
              <a:solidFill>
                <a:srgbClr val="FFFF00"/>
              </a:solidFill>
            </a:endParaRPr>
          </a:p>
        </p:txBody>
      </p:sp>
      <p:sp>
        <p:nvSpPr>
          <p:cNvPr id="4" name="Rectangle 3"/>
          <p:cNvSpPr/>
          <p:nvPr/>
        </p:nvSpPr>
        <p:spPr>
          <a:xfrm>
            <a:off x="-3875" y="6490555"/>
            <a:ext cx="9147875" cy="367445"/>
          </a:xfrm>
          <a:prstGeom prst="rect">
            <a:avLst/>
          </a:prstGeom>
          <a:solidFill>
            <a:srgbClr val="1025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04496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Picture 1" descr="Kids:l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2" y="0"/>
            <a:ext cx="9119868" cy="5460999"/>
          </a:xfrm>
          <a:prstGeom prst="rect">
            <a:avLst/>
          </a:prstGeom>
        </p:spPr>
      </p:pic>
      <p:sp>
        <p:nvSpPr>
          <p:cNvPr id="4" name="TextBox 3"/>
          <p:cNvSpPr txBox="1"/>
          <p:nvPr/>
        </p:nvSpPr>
        <p:spPr>
          <a:xfrm>
            <a:off x="5652456" y="4126468"/>
            <a:ext cx="3377244" cy="369332"/>
          </a:xfrm>
          <a:prstGeom prst="rect">
            <a:avLst/>
          </a:prstGeom>
          <a:solidFill>
            <a:schemeClr val="tx2">
              <a:lumMod val="50000"/>
            </a:schemeClr>
          </a:solidFill>
        </p:spPr>
        <p:txBody>
          <a:bodyPr wrap="square" rtlCol="0">
            <a:spAutoFit/>
          </a:bodyPr>
          <a:lstStyle/>
          <a:p>
            <a:r>
              <a:rPr lang="en-US" dirty="0" smtClean="0">
                <a:solidFill>
                  <a:srgbClr val="CCFFCC"/>
                </a:solidFill>
              </a:rPr>
              <a:t> Previously Planned Development</a:t>
            </a:r>
            <a:endParaRPr lang="en-US" dirty="0">
              <a:solidFill>
                <a:srgbClr val="CCFFCC"/>
              </a:solidFill>
            </a:endParaRPr>
          </a:p>
        </p:txBody>
      </p:sp>
      <p:sp>
        <p:nvSpPr>
          <p:cNvPr id="3" name="TextBox 2"/>
          <p:cNvSpPr txBox="1"/>
          <p:nvPr/>
        </p:nvSpPr>
        <p:spPr>
          <a:xfrm>
            <a:off x="3771900" y="5702300"/>
            <a:ext cx="1415772" cy="461665"/>
          </a:xfrm>
          <a:prstGeom prst="rect">
            <a:avLst/>
          </a:prstGeom>
          <a:noFill/>
        </p:spPr>
        <p:txBody>
          <a:bodyPr wrap="none" rtlCol="0">
            <a:spAutoFit/>
          </a:bodyPr>
          <a:lstStyle/>
          <a:p>
            <a:r>
              <a:rPr lang="en-US" sz="2400" dirty="0" smtClean="0">
                <a:solidFill>
                  <a:srgbClr val="CCFFCC"/>
                </a:solidFill>
              </a:rPr>
              <a:t>URGENCY</a:t>
            </a:r>
            <a:endParaRPr lang="en-US" sz="2400" dirty="0">
              <a:solidFill>
                <a:srgbClr val="CCFFCC"/>
              </a:solidFill>
            </a:endParaRPr>
          </a:p>
        </p:txBody>
      </p:sp>
    </p:spTree>
    <p:extLst>
      <p:ext uri="{BB962C8B-B14F-4D97-AF65-F5344CB8AC3E}">
        <p14:creationId xmlns:p14="http://schemas.microsoft.com/office/powerpoint/2010/main" val="25785924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1" name="Picture 10" descr="Trail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5402" y="534432"/>
            <a:ext cx="5911465" cy="2641600"/>
          </a:xfrm>
          <a:prstGeom prst="rect">
            <a:avLst/>
          </a:prstGeom>
        </p:spPr>
      </p:pic>
      <p:sp>
        <p:nvSpPr>
          <p:cNvPr id="18" name="Freeform 17"/>
          <p:cNvSpPr/>
          <p:nvPr/>
        </p:nvSpPr>
        <p:spPr>
          <a:xfrm>
            <a:off x="4210050" y="908050"/>
            <a:ext cx="241300" cy="1771650"/>
          </a:xfrm>
          <a:custGeom>
            <a:avLst/>
            <a:gdLst>
              <a:gd name="connsiteX0" fmla="*/ 19050 w 241300"/>
              <a:gd name="connsiteY0" fmla="*/ 6350 h 1771650"/>
              <a:gd name="connsiteX1" fmla="*/ 228600 w 241300"/>
              <a:gd name="connsiteY1" fmla="*/ 0 h 1771650"/>
              <a:gd name="connsiteX2" fmla="*/ 241300 w 241300"/>
              <a:gd name="connsiteY2" fmla="*/ 1739900 h 1771650"/>
              <a:gd name="connsiteX3" fmla="*/ 0 w 241300"/>
              <a:gd name="connsiteY3" fmla="*/ 1771650 h 1771650"/>
              <a:gd name="connsiteX4" fmla="*/ 19050 w 241300"/>
              <a:gd name="connsiteY4" fmla="*/ 6350 h 177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 h="1771650">
                <a:moveTo>
                  <a:pt x="19050" y="6350"/>
                </a:moveTo>
                <a:lnTo>
                  <a:pt x="228600" y="0"/>
                </a:lnTo>
                <a:cubicBezTo>
                  <a:pt x="232833" y="579967"/>
                  <a:pt x="237067" y="1159933"/>
                  <a:pt x="241300" y="1739900"/>
                </a:cubicBezTo>
                <a:lnTo>
                  <a:pt x="0" y="1771650"/>
                </a:lnTo>
                <a:lnTo>
                  <a:pt x="19050" y="6350"/>
                </a:lnTo>
                <a:close/>
              </a:path>
            </a:pathLst>
          </a:custGeom>
          <a:solidFill>
            <a:srgbClr val="FFFF00">
              <a:alpha val="4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CFFCC"/>
              </a:solidFill>
            </a:endParaRPr>
          </a:p>
        </p:txBody>
      </p:sp>
      <p:sp>
        <p:nvSpPr>
          <p:cNvPr id="3" name="Freeform 2"/>
          <p:cNvSpPr/>
          <p:nvPr/>
        </p:nvSpPr>
        <p:spPr>
          <a:xfrm>
            <a:off x="3386667" y="829733"/>
            <a:ext cx="5410200" cy="1955800"/>
          </a:xfrm>
          <a:custGeom>
            <a:avLst/>
            <a:gdLst>
              <a:gd name="connsiteX0" fmla="*/ 5393266 w 5410200"/>
              <a:gd name="connsiteY0" fmla="*/ 0 h 1955800"/>
              <a:gd name="connsiteX1" fmla="*/ 8466 w 5410200"/>
              <a:gd name="connsiteY1" fmla="*/ 110067 h 1955800"/>
              <a:gd name="connsiteX2" fmla="*/ 0 w 5410200"/>
              <a:gd name="connsiteY2" fmla="*/ 1955800 h 1955800"/>
              <a:gd name="connsiteX3" fmla="*/ 211666 w 5410200"/>
              <a:gd name="connsiteY3" fmla="*/ 1955800 h 1955800"/>
              <a:gd name="connsiteX4" fmla="*/ 457200 w 5410200"/>
              <a:gd name="connsiteY4" fmla="*/ 1896534 h 1955800"/>
              <a:gd name="connsiteX5" fmla="*/ 1498600 w 5410200"/>
              <a:gd name="connsiteY5" fmla="*/ 1761067 h 1955800"/>
              <a:gd name="connsiteX6" fmla="*/ 1540933 w 5410200"/>
              <a:gd name="connsiteY6" fmla="*/ 1651000 h 1955800"/>
              <a:gd name="connsiteX7" fmla="*/ 1701800 w 5410200"/>
              <a:gd name="connsiteY7" fmla="*/ 1676400 h 1955800"/>
              <a:gd name="connsiteX8" fmla="*/ 1693333 w 5410200"/>
              <a:gd name="connsiteY8" fmla="*/ 1769534 h 1955800"/>
              <a:gd name="connsiteX9" fmla="*/ 1862666 w 5410200"/>
              <a:gd name="connsiteY9" fmla="*/ 1651000 h 1955800"/>
              <a:gd name="connsiteX10" fmla="*/ 2870200 w 5410200"/>
              <a:gd name="connsiteY10" fmla="*/ 1286934 h 1955800"/>
              <a:gd name="connsiteX11" fmla="*/ 3606800 w 5410200"/>
              <a:gd name="connsiteY11" fmla="*/ 745067 h 1955800"/>
              <a:gd name="connsiteX12" fmla="*/ 5410200 w 5410200"/>
              <a:gd name="connsiteY12" fmla="*/ 76200 h 1955800"/>
              <a:gd name="connsiteX13" fmla="*/ 5393266 w 5410200"/>
              <a:gd name="connsiteY13" fmla="*/ 0 h 195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10200" h="1955800">
                <a:moveTo>
                  <a:pt x="5393266" y="0"/>
                </a:moveTo>
                <a:lnTo>
                  <a:pt x="8466" y="110067"/>
                </a:lnTo>
                <a:lnTo>
                  <a:pt x="0" y="1955800"/>
                </a:lnTo>
                <a:lnTo>
                  <a:pt x="211666" y="1955800"/>
                </a:lnTo>
                <a:lnTo>
                  <a:pt x="457200" y="1896534"/>
                </a:lnTo>
                <a:lnTo>
                  <a:pt x="1498600" y="1761067"/>
                </a:lnTo>
                <a:lnTo>
                  <a:pt x="1540933" y="1651000"/>
                </a:lnTo>
                <a:lnTo>
                  <a:pt x="1701800" y="1676400"/>
                </a:lnTo>
                <a:lnTo>
                  <a:pt x="1693333" y="1769534"/>
                </a:lnTo>
                <a:lnTo>
                  <a:pt x="1862666" y="1651000"/>
                </a:lnTo>
                <a:lnTo>
                  <a:pt x="2870200" y="1286934"/>
                </a:lnTo>
                <a:lnTo>
                  <a:pt x="3606800" y="745067"/>
                </a:lnTo>
                <a:lnTo>
                  <a:pt x="5410200" y="76200"/>
                </a:lnTo>
                <a:lnTo>
                  <a:pt x="5393266" y="0"/>
                </a:lnTo>
                <a:close/>
              </a:path>
            </a:pathLst>
          </a:custGeom>
          <a:noFill/>
          <a:ln>
            <a:solidFill>
              <a:srgbClr val="FFFF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210050" y="908050"/>
            <a:ext cx="0" cy="1771650"/>
          </a:xfrm>
          <a:prstGeom prst="line">
            <a:avLst/>
          </a:prstGeom>
          <a:ln>
            <a:solidFill>
              <a:srgbClr val="FFFF08"/>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445000" y="908050"/>
            <a:ext cx="6350" cy="1746250"/>
          </a:xfrm>
          <a:prstGeom prst="line">
            <a:avLst/>
          </a:prstGeom>
          <a:ln>
            <a:solidFill>
              <a:srgbClr val="FFFF08"/>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775200" y="908050"/>
            <a:ext cx="0" cy="1689100"/>
          </a:xfrm>
          <a:prstGeom prst="line">
            <a:avLst/>
          </a:prstGeom>
          <a:ln>
            <a:solidFill>
              <a:srgbClr val="FFFF08"/>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0" y="-1264"/>
            <a:ext cx="2683998" cy="830997"/>
          </a:xfrm>
          <a:prstGeom prst="rect">
            <a:avLst/>
          </a:prstGeom>
          <a:noFill/>
        </p:spPr>
        <p:txBody>
          <a:bodyPr wrap="none" rtlCol="0">
            <a:spAutoFit/>
          </a:bodyPr>
          <a:lstStyle/>
          <a:p>
            <a:r>
              <a:rPr lang="en-US" sz="2400" dirty="0" smtClean="0">
                <a:solidFill>
                  <a:srgbClr val="CCFFCC"/>
                </a:solidFill>
              </a:rPr>
              <a:t>VIABILITY</a:t>
            </a:r>
          </a:p>
          <a:p>
            <a:r>
              <a:rPr lang="en-US" sz="2400" dirty="0" smtClean="0">
                <a:solidFill>
                  <a:srgbClr val="CCFFCC"/>
                </a:solidFill>
              </a:rPr>
              <a:t>An Interim Solution</a:t>
            </a:r>
          </a:p>
        </p:txBody>
      </p:sp>
      <p:sp>
        <p:nvSpPr>
          <p:cNvPr id="2" name="TextBox 1"/>
          <p:cNvSpPr txBox="1"/>
          <p:nvPr/>
        </p:nvSpPr>
        <p:spPr>
          <a:xfrm>
            <a:off x="5558270" y="1485900"/>
            <a:ext cx="418654" cy="369332"/>
          </a:xfrm>
          <a:prstGeom prst="rect">
            <a:avLst/>
          </a:prstGeom>
          <a:noFill/>
        </p:spPr>
        <p:txBody>
          <a:bodyPr wrap="none" rtlCol="0">
            <a:spAutoFit/>
          </a:bodyPr>
          <a:lstStyle/>
          <a:p>
            <a:r>
              <a:rPr lang="en-US" dirty="0" smtClean="0">
                <a:solidFill>
                  <a:srgbClr val="FFFFFF"/>
                </a:solidFill>
              </a:rPr>
              <a:t>35</a:t>
            </a:r>
            <a:endParaRPr lang="en-US" dirty="0">
              <a:solidFill>
                <a:srgbClr val="FFFFFF"/>
              </a:solidFill>
            </a:endParaRPr>
          </a:p>
        </p:txBody>
      </p:sp>
      <p:sp>
        <p:nvSpPr>
          <p:cNvPr id="4" name="TextBox 3"/>
          <p:cNvSpPr txBox="1"/>
          <p:nvPr/>
        </p:nvSpPr>
        <p:spPr>
          <a:xfrm>
            <a:off x="4210050" y="1485900"/>
            <a:ext cx="301660" cy="369332"/>
          </a:xfrm>
          <a:prstGeom prst="rect">
            <a:avLst/>
          </a:prstGeom>
          <a:noFill/>
        </p:spPr>
        <p:txBody>
          <a:bodyPr wrap="none" rtlCol="0">
            <a:spAutoFit/>
          </a:bodyPr>
          <a:lstStyle/>
          <a:p>
            <a:r>
              <a:rPr lang="en-US" dirty="0" smtClean="0">
                <a:solidFill>
                  <a:schemeClr val="bg1"/>
                </a:solidFill>
              </a:rPr>
              <a:t>6</a:t>
            </a:r>
            <a:endParaRPr lang="en-US" dirty="0">
              <a:solidFill>
                <a:schemeClr val="bg1"/>
              </a:solidFill>
            </a:endParaRPr>
          </a:p>
        </p:txBody>
      </p:sp>
      <p:sp>
        <p:nvSpPr>
          <p:cNvPr id="17" name="Freeform 16"/>
          <p:cNvSpPr/>
          <p:nvPr/>
        </p:nvSpPr>
        <p:spPr>
          <a:xfrm>
            <a:off x="4777317" y="831850"/>
            <a:ext cx="4019550" cy="1765300"/>
          </a:xfrm>
          <a:custGeom>
            <a:avLst/>
            <a:gdLst>
              <a:gd name="connsiteX0" fmla="*/ 4006850 w 4019550"/>
              <a:gd name="connsiteY0" fmla="*/ 0 h 1765300"/>
              <a:gd name="connsiteX1" fmla="*/ 0 w 4019550"/>
              <a:gd name="connsiteY1" fmla="*/ 88900 h 1765300"/>
              <a:gd name="connsiteX2" fmla="*/ 0 w 4019550"/>
              <a:gd name="connsiteY2" fmla="*/ 1765300 h 1765300"/>
              <a:gd name="connsiteX3" fmla="*/ 88900 w 4019550"/>
              <a:gd name="connsiteY3" fmla="*/ 1758950 h 1765300"/>
              <a:gd name="connsiteX4" fmla="*/ 146050 w 4019550"/>
              <a:gd name="connsiteY4" fmla="*/ 1631950 h 1765300"/>
              <a:gd name="connsiteX5" fmla="*/ 323850 w 4019550"/>
              <a:gd name="connsiteY5" fmla="*/ 1651000 h 1765300"/>
              <a:gd name="connsiteX6" fmla="*/ 304800 w 4019550"/>
              <a:gd name="connsiteY6" fmla="*/ 1765300 h 1765300"/>
              <a:gd name="connsiteX7" fmla="*/ 450850 w 4019550"/>
              <a:gd name="connsiteY7" fmla="*/ 1638300 h 1765300"/>
              <a:gd name="connsiteX8" fmla="*/ 1492250 w 4019550"/>
              <a:gd name="connsiteY8" fmla="*/ 1276350 h 1765300"/>
              <a:gd name="connsiteX9" fmla="*/ 2228850 w 4019550"/>
              <a:gd name="connsiteY9" fmla="*/ 736600 h 1765300"/>
              <a:gd name="connsiteX10" fmla="*/ 4019550 w 4019550"/>
              <a:gd name="connsiteY10" fmla="*/ 50800 h 1765300"/>
              <a:gd name="connsiteX11" fmla="*/ 4006850 w 4019550"/>
              <a:gd name="connsiteY11" fmla="*/ 0 h 176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19550" h="1765300">
                <a:moveTo>
                  <a:pt x="4006850" y="0"/>
                </a:moveTo>
                <a:lnTo>
                  <a:pt x="0" y="88900"/>
                </a:lnTo>
                <a:lnTo>
                  <a:pt x="0" y="1765300"/>
                </a:lnTo>
                <a:lnTo>
                  <a:pt x="88900" y="1758950"/>
                </a:lnTo>
                <a:lnTo>
                  <a:pt x="146050" y="1631950"/>
                </a:lnTo>
                <a:lnTo>
                  <a:pt x="323850" y="1651000"/>
                </a:lnTo>
                <a:lnTo>
                  <a:pt x="304800" y="1765300"/>
                </a:lnTo>
                <a:lnTo>
                  <a:pt x="450850" y="1638300"/>
                </a:lnTo>
                <a:lnTo>
                  <a:pt x="1492250" y="1276350"/>
                </a:lnTo>
                <a:lnTo>
                  <a:pt x="2228850" y="736600"/>
                </a:lnTo>
                <a:lnTo>
                  <a:pt x="4019550" y="50800"/>
                </a:lnTo>
                <a:lnTo>
                  <a:pt x="4006850" y="0"/>
                </a:lnTo>
                <a:close/>
              </a:path>
            </a:pathLst>
          </a:custGeom>
          <a:solidFill>
            <a:srgbClr val="FFFF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3" name="Straight Connector 22"/>
          <p:cNvCxnSpPr>
            <a:endCxn id="17" idx="2"/>
          </p:cNvCxnSpPr>
          <p:nvPr/>
        </p:nvCxnSpPr>
        <p:spPr>
          <a:xfrm flipV="1">
            <a:off x="4445000" y="2597150"/>
            <a:ext cx="332317" cy="82550"/>
          </a:xfrm>
          <a:prstGeom prst="line">
            <a:avLst/>
          </a:prstGeom>
          <a:ln w="76200" cmpd="sng">
            <a:solidFill>
              <a:srgbClr val="1BCD15"/>
            </a:solidFill>
          </a:ln>
        </p:spPr>
        <p:style>
          <a:lnRef idx="2">
            <a:schemeClr val="accent1"/>
          </a:lnRef>
          <a:fillRef idx="0">
            <a:schemeClr val="accent1"/>
          </a:fillRef>
          <a:effectRef idx="1">
            <a:schemeClr val="accent1"/>
          </a:effectRef>
          <a:fontRef idx="minor">
            <a:schemeClr val="tx1"/>
          </a:fontRef>
        </p:style>
      </p:cxnSp>
      <p:pic>
        <p:nvPicPr>
          <p:cNvPr id="39" name="Picture 38" descr="connector.tiff"/>
          <p:cNvPicPr>
            <a:picLocks noChangeAspect="1"/>
          </p:cNvPicPr>
          <p:nvPr/>
        </p:nvPicPr>
        <p:blipFill rotWithShape="1">
          <a:blip r:embed="rId4">
            <a:extLst>
              <a:ext uri="{28A0092B-C50C-407E-A947-70E740481C1C}">
                <a14:useLocalDpi xmlns:a14="http://schemas.microsoft.com/office/drawing/2010/main" val="0"/>
              </a:ext>
            </a:extLst>
          </a:blip>
          <a:srcRect l="59867" r="9940"/>
          <a:stretch/>
        </p:blipFill>
        <p:spPr>
          <a:xfrm rot="5400000">
            <a:off x="3874016" y="3305175"/>
            <a:ext cx="2584450" cy="3594100"/>
          </a:xfrm>
          <a:prstGeom prst="rect">
            <a:avLst/>
          </a:prstGeom>
        </p:spPr>
      </p:pic>
      <p:sp>
        <p:nvSpPr>
          <p:cNvPr id="42" name="Freeform 41"/>
          <p:cNvSpPr/>
          <p:nvPr/>
        </p:nvSpPr>
        <p:spPr>
          <a:xfrm>
            <a:off x="4339167" y="3814233"/>
            <a:ext cx="1172633" cy="1646767"/>
          </a:xfrm>
          <a:custGeom>
            <a:avLst/>
            <a:gdLst>
              <a:gd name="connsiteX0" fmla="*/ 0 w 1172633"/>
              <a:gd name="connsiteY0" fmla="*/ 0 h 1646767"/>
              <a:gd name="connsiteX1" fmla="*/ 152400 w 1172633"/>
              <a:gd name="connsiteY1" fmla="*/ 1646767 h 1646767"/>
              <a:gd name="connsiteX2" fmla="*/ 1172633 w 1172633"/>
              <a:gd name="connsiteY2" fmla="*/ 1553634 h 1646767"/>
              <a:gd name="connsiteX3" fmla="*/ 1054100 w 1172633"/>
              <a:gd name="connsiteY3" fmla="*/ 4234 h 1646767"/>
              <a:gd name="connsiteX4" fmla="*/ 0 w 1172633"/>
              <a:gd name="connsiteY4" fmla="*/ 0 h 16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633" h="1646767">
                <a:moveTo>
                  <a:pt x="0" y="0"/>
                </a:moveTo>
                <a:lnTo>
                  <a:pt x="152400" y="1646767"/>
                </a:lnTo>
                <a:lnTo>
                  <a:pt x="1172633" y="1553634"/>
                </a:lnTo>
                <a:lnTo>
                  <a:pt x="1054100" y="4234"/>
                </a:lnTo>
                <a:lnTo>
                  <a:pt x="0" y="0"/>
                </a:lnTo>
                <a:close/>
              </a:path>
            </a:pathLst>
          </a:custGeom>
          <a:solidFill>
            <a:srgbClr val="FFFF08">
              <a:alpha val="3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reeform 42"/>
          <p:cNvSpPr/>
          <p:nvPr/>
        </p:nvSpPr>
        <p:spPr>
          <a:xfrm>
            <a:off x="6419850" y="3816350"/>
            <a:ext cx="533400" cy="1301750"/>
          </a:xfrm>
          <a:custGeom>
            <a:avLst/>
            <a:gdLst>
              <a:gd name="connsiteX0" fmla="*/ 0 w 533400"/>
              <a:gd name="connsiteY0" fmla="*/ 0 h 1301750"/>
              <a:gd name="connsiteX1" fmla="*/ 533400 w 533400"/>
              <a:gd name="connsiteY1" fmla="*/ 0 h 1301750"/>
              <a:gd name="connsiteX2" fmla="*/ 533400 w 533400"/>
              <a:gd name="connsiteY2" fmla="*/ 1200150 h 1301750"/>
              <a:gd name="connsiteX3" fmla="*/ 323850 w 533400"/>
              <a:gd name="connsiteY3" fmla="*/ 1079500 h 1301750"/>
              <a:gd name="connsiteX4" fmla="*/ 107950 w 533400"/>
              <a:gd name="connsiteY4" fmla="*/ 1301750 h 1301750"/>
              <a:gd name="connsiteX5" fmla="*/ 0 w 533400"/>
              <a:gd name="connsiteY5" fmla="*/ 0 h 130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 h="1301750">
                <a:moveTo>
                  <a:pt x="0" y="0"/>
                </a:moveTo>
                <a:lnTo>
                  <a:pt x="533400" y="0"/>
                </a:lnTo>
                <a:lnTo>
                  <a:pt x="533400" y="1200150"/>
                </a:lnTo>
                <a:lnTo>
                  <a:pt x="323850" y="1079500"/>
                </a:lnTo>
                <a:lnTo>
                  <a:pt x="107950" y="1301750"/>
                </a:lnTo>
                <a:lnTo>
                  <a:pt x="0" y="0"/>
                </a:lnTo>
                <a:close/>
              </a:path>
            </a:pathLst>
          </a:custGeom>
          <a:solidFill>
            <a:srgbClr val="FFFF08">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Arrow Connector 44"/>
          <p:cNvCxnSpPr/>
          <p:nvPr/>
        </p:nvCxnSpPr>
        <p:spPr>
          <a:xfrm>
            <a:off x="4622800" y="2597150"/>
            <a:ext cx="1354124" cy="286385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flipV="1">
            <a:off x="6756400" y="4775200"/>
            <a:ext cx="12700" cy="520700"/>
          </a:xfrm>
          <a:prstGeom prst="straightConnector1">
            <a:avLst/>
          </a:prstGeom>
          <a:ln w="57150" cmpd="sng">
            <a:solidFill>
              <a:srgbClr val="1BCD15"/>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4927600" y="5295900"/>
            <a:ext cx="292100" cy="381000"/>
          </a:xfrm>
          <a:prstGeom prst="straightConnector1">
            <a:avLst/>
          </a:prstGeom>
          <a:ln w="57150" cmpd="sng">
            <a:solidFill>
              <a:srgbClr val="1BCD15"/>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055597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vy Removal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
            <a:ext cx="9144000" cy="5499100"/>
          </a:xfrm>
          <a:prstGeom prst="rect">
            <a:avLst/>
          </a:prstGeom>
        </p:spPr>
      </p:pic>
      <p:sp>
        <p:nvSpPr>
          <p:cNvPr id="4" name="TextBox 3"/>
          <p:cNvSpPr txBox="1"/>
          <p:nvPr/>
        </p:nvSpPr>
        <p:spPr>
          <a:xfrm>
            <a:off x="3568700" y="4432300"/>
            <a:ext cx="184666" cy="369332"/>
          </a:xfrm>
          <a:prstGeom prst="rect">
            <a:avLst/>
          </a:prstGeom>
          <a:noFill/>
        </p:spPr>
        <p:txBody>
          <a:bodyPr wrap="none" rtlCol="0">
            <a:spAutoFit/>
          </a:bodyPr>
          <a:lstStyle/>
          <a:p>
            <a:endParaRPr lang="en-US" dirty="0"/>
          </a:p>
        </p:txBody>
      </p:sp>
      <p:sp>
        <p:nvSpPr>
          <p:cNvPr id="6" name="TextBox 5"/>
          <p:cNvSpPr txBox="1"/>
          <p:nvPr/>
        </p:nvSpPr>
        <p:spPr>
          <a:xfrm>
            <a:off x="0" y="5486401"/>
            <a:ext cx="9144000" cy="1569660"/>
          </a:xfrm>
          <a:prstGeom prst="rect">
            <a:avLst/>
          </a:prstGeom>
          <a:solidFill>
            <a:srgbClr val="10253F"/>
          </a:solidFill>
        </p:spPr>
        <p:txBody>
          <a:bodyPr wrap="square" rtlCol="0">
            <a:spAutoFit/>
          </a:bodyPr>
          <a:lstStyle/>
          <a:p>
            <a:r>
              <a:rPr lang="en-US" sz="2400" b="1" dirty="0" smtClean="0">
                <a:solidFill>
                  <a:srgbClr val="CCFFCC"/>
                </a:solidFill>
              </a:rPr>
              <a:t>VIABILITY</a:t>
            </a:r>
          </a:p>
          <a:p>
            <a:endParaRPr lang="en-US" sz="2400" b="1" dirty="0">
              <a:solidFill>
                <a:srgbClr val="CCFFCC"/>
              </a:solidFill>
            </a:endParaRPr>
          </a:p>
          <a:p>
            <a:endParaRPr lang="en-US" sz="2400" b="1" dirty="0" smtClean="0">
              <a:solidFill>
                <a:srgbClr val="CCFFCC"/>
              </a:solidFill>
            </a:endParaRPr>
          </a:p>
          <a:p>
            <a:endParaRPr lang="en-US" sz="2400" b="1" dirty="0">
              <a:solidFill>
                <a:srgbClr val="CCFFCC"/>
              </a:solidFill>
            </a:endParaRPr>
          </a:p>
        </p:txBody>
      </p:sp>
      <p:sp>
        <p:nvSpPr>
          <p:cNvPr id="5" name="Rectangle 4"/>
          <p:cNvSpPr/>
          <p:nvPr/>
        </p:nvSpPr>
        <p:spPr>
          <a:xfrm>
            <a:off x="2259126" y="5486401"/>
            <a:ext cx="5774044" cy="1569660"/>
          </a:xfrm>
          <a:prstGeom prst="rect">
            <a:avLst/>
          </a:prstGeom>
          <a:solidFill>
            <a:srgbClr val="10253F"/>
          </a:solidFill>
        </p:spPr>
        <p:txBody>
          <a:bodyPr wrap="square">
            <a:spAutoFit/>
          </a:bodyPr>
          <a:lstStyle/>
          <a:p>
            <a:r>
              <a:rPr lang="en-US" sz="1600" dirty="0" smtClean="0">
                <a:solidFill>
                  <a:srgbClr val="CCFFCC"/>
                </a:solidFill>
              </a:rPr>
              <a:t>Stewardship</a:t>
            </a:r>
            <a:r>
              <a:rPr lang="en-US" sz="1600" dirty="0">
                <a:solidFill>
                  <a:srgbClr val="CCFFCC"/>
                </a:solidFill>
              </a:rPr>
              <a:t> </a:t>
            </a:r>
            <a:r>
              <a:rPr lang="en-US" sz="1600" dirty="0" smtClean="0">
                <a:solidFill>
                  <a:srgbClr val="CCFFCC"/>
                </a:solidFill>
              </a:rPr>
              <a:t>BY:</a:t>
            </a:r>
          </a:p>
          <a:p>
            <a:r>
              <a:rPr lang="en-US" sz="1600" dirty="0" smtClean="0">
                <a:solidFill>
                  <a:srgbClr val="CCFFCC"/>
                </a:solidFill>
              </a:rPr>
              <a:t>	Bothell Parks</a:t>
            </a:r>
          </a:p>
          <a:p>
            <a:r>
              <a:rPr lang="en-US" sz="1600" dirty="0" smtClean="0">
                <a:solidFill>
                  <a:srgbClr val="CCFFCC"/>
                </a:solidFill>
              </a:rPr>
              <a:t>	Friends </a:t>
            </a:r>
            <a:r>
              <a:rPr lang="en-US" sz="1600" dirty="0">
                <a:solidFill>
                  <a:srgbClr val="CCFFCC"/>
                </a:solidFill>
              </a:rPr>
              <a:t>of North Creek Forest </a:t>
            </a:r>
            <a:endParaRPr lang="en-US" sz="1600" dirty="0" smtClean="0">
              <a:solidFill>
                <a:srgbClr val="CCFFCC"/>
              </a:solidFill>
            </a:endParaRPr>
          </a:p>
          <a:p>
            <a:r>
              <a:rPr lang="en-US" sz="1600" dirty="0" smtClean="0">
                <a:solidFill>
                  <a:srgbClr val="CCFFCC"/>
                </a:solidFill>
              </a:rPr>
              <a:t>	UWB/CCC Sustainability Organization</a:t>
            </a:r>
          </a:p>
          <a:p>
            <a:r>
              <a:rPr lang="en-US" sz="1600" dirty="0" smtClean="0">
                <a:solidFill>
                  <a:srgbClr val="CCFFCC"/>
                </a:solidFill>
              </a:rPr>
              <a:t>	Eastside Chapter, Washington State Native Plant Society</a:t>
            </a:r>
          </a:p>
          <a:p>
            <a:endParaRPr lang="en-US" sz="1600" dirty="0"/>
          </a:p>
        </p:txBody>
      </p:sp>
    </p:spTree>
    <p:extLst>
      <p:ext uri="{BB962C8B-B14F-4D97-AF65-F5344CB8AC3E}">
        <p14:creationId xmlns:p14="http://schemas.microsoft.com/office/powerpoint/2010/main" val="282151111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0" y="5014773"/>
            <a:ext cx="9144000" cy="1843227"/>
          </a:xfrm>
          <a:prstGeom prst="rect">
            <a:avLst/>
          </a:prstGeom>
          <a:solidFill>
            <a:srgbClr val="1025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tudents bri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900" y="317500"/>
            <a:ext cx="6502400" cy="4318000"/>
          </a:xfrm>
          <a:prstGeom prst="rect">
            <a:avLst/>
          </a:prstGeom>
        </p:spPr>
      </p:pic>
      <p:sp>
        <p:nvSpPr>
          <p:cNvPr id="3" name="TextBox 2"/>
          <p:cNvSpPr txBox="1"/>
          <p:nvPr/>
        </p:nvSpPr>
        <p:spPr>
          <a:xfrm>
            <a:off x="406400" y="5014773"/>
            <a:ext cx="6462789" cy="2123658"/>
          </a:xfrm>
          <a:prstGeom prst="rect">
            <a:avLst/>
          </a:prstGeom>
          <a:noFill/>
        </p:spPr>
        <p:txBody>
          <a:bodyPr wrap="none" rtlCol="0">
            <a:spAutoFit/>
          </a:bodyPr>
          <a:lstStyle/>
          <a:p>
            <a:r>
              <a:rPr lang="en-US" sz="2400" dirty="0" smtClean="0">
                <a:solidFill>
                  <a:srgbClr val="CCFFCC"/>
                </a:solidFill>
              </a:rPr>
              <a:t>Federal grant program goals:</a:t>
            </a:r>
          </a:p>
          <a:p>
            <a:endParaRPr lang="en-US" dirty="0" smtClean="0">
              <a:solidFill>
                <a:srgbClr val="CCFFCC"/>
              </a:solidFill>
            </a:endParaRPr>
          </a:p>
          <a:p>
            <a:r>
              <a:rPr lang="en-US" dirty="0" smtClean="0">
                <a:solidFill>
                  <a:srgbClr val="CCFFCC"/>
                </a:solidFill>
              </a:rPr>
              <a:t>2</a:t>
            </a:r>
            <a:r>
              <a:rPr lang="en-US" dirty="0">
                <a:solidFill>
                  <a:srgbClr val="CCFFCC"/>
                </a:solidFill>
              </a:rPr>
              <a:t>)     Enhance recreational access and opportunities.</a:t>
            </a:r>
          </a:p>
          <a:p>
            <a:r>
              <a:rPr lang="en-US" dirty="0" smtClean="0">
                <a:solidFill>
                  <a:srgbClr val="CCFFCC"/>
                </a:solidFill>
              </a:rPr>
              <a:t>4</a:t>
            </a:r>
            <a:r>
              <a:rPr lang="en-US" dirty="0">
                <a:solidFill>
                  <a:srgbClr val="CCFFCC"/>
                </a:solidFill>
              </a:rPr>
              <a:t>)     Engage young people in conservation and the great </a:t>
            </a:r>
            <a:r>
              <a:rPr lang="en-US" dirty="0" smtClean="0">
                <a:solidFill>
                  <a:srgbClr val="CCFFCC"/>
                </a:solidFill>
              </a:rPr>
              <a:t>outdoors .</a:t>
            </a:r>
            <a:endParaRPr lang="en-US" dirty="0">
              <a:solidFill>
                <a:srgbClr val="CCFFCC"/>
              </a:solidFill>
            </a:endParaRPr>
          </a:p>
          <a:p>
            <a:r>
              <a:rPr lang="en-US" dirty="0" smtClean="0">
                <a:solidFill>
                  <a:srgbClr val="CCFFCC"/>
                </a:solidFill>
              </a:rPr>
              <a:t>6</a:t>
            </a:r>
            <a:r>
              <a:rPr lang="en-US" dirty="0">
                <a:solidFill>
                  <a:srgbClr val="CCFFCC"/>
                </a:solidFill>
              </a:rPr>
              <a:t>)     Establish great urban parks and community green spaces.</a:t>
            </a:r>
          </a:p>
          <a:p>
            <a:r>
              <a:rPr lang="en-US" dirty="0"/>
              <a:t> </a:t>
            </a:r>
          </a:p>
          <a:p>
            <a:endParaRPr lang="en-US" dirty="0">
              <a:solidFill>
                <a:srgbClr val="CCFFCC"/>
              </a:solidFill>
            </a:endParaRPr>
          </a:p>
        </p:txBody>
      </p:sp>
    </p:spTree>
    <p:extLst>
      <p:ext uri="{BB962C8B-B14F-4D97-AF65-F5344CB8AC3E}">
        <p14:creationId xmlns:p14="http://schemas.microsoft.com/office/powerpoint/2010/main" val="24146803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PJH BY FORES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97830" y="-1134542"/>
            <a:ext cx="10139658" cy="9144003"/>
          </a:xfrm>
          <a:prstGeom prst="rect">
            <a:avLst/>
          </a:prstGeom>
        </p:spPr>
      </p:pic>
      <p:sp>
        <p:nvSpPr>
          <p:cNvPr id="7" name="TextBox 6"/>
          <p:cNvSpPr txBox="1"/>
          <p:nvPr/>
        </p:nvSpPr>
        <p:spPr>
          <a:xfrm>
            <a:off x="2914954" y="4064000"/>
            <a:ext cx="2943781" cy="369332"/>
          </a:xfrm>
          <a:prstGeom prst="rect">
            <a:avLst/>
          </a:prstGeom>
          <a:solidFill>
            <a:srgbClr val="FFFFFF"/>
          </a:solidFill>
          <a:ln>
            <a:noFill/>
          </a:ln>
        </p:spPr>
        <p:txBody>
          <a:bodyPr wrap="square" rtlCol="0">
            <a:spAutoFit/>
          </a:bodyPr>
          <a:lstStyle/>
          <a:p>
            <a:r>
              <a:rPr lang="en-US" dirty="0" smtClean="0"/>
              <a:t>CANYON PARK JR HI SCHOOL</a:t>
            </a:r>
            <a:endParaRPr lang="en-US" dirty="0"/>
          </a:p>
        </p:txBody>
      </p:sp>
      <p:sp>
        <p:nvSpPr>
          <p:cNvPr id="3" name="Freeform 2"/>
          <p:cNvSpPr/>
          <p:nvPr/>
        </p:nvSpPr>
        <p:spPr>
          <a:xfrm>
            <a:off x="1473200" y="965200"/>
            <a:ext cx="7112000" cy="2501900"/>
          </a:xfrm>
          <a:custGeom>
            <a:avLst/>
            <a:gdLst>
              <a:gd name="connsiteX0" fmla="*/ 7086600 w 7112000"/>
              <a:gd name="connsiteY0" fmla="*/ 0 h 2501900"/>
              <a:gd name="connsiteX1" fmla="*/ 7112000 w 7112000"/>
              <a:gd name="connsiteY1" fmla="*/ 2247900 h 2501900"/>
              <a:gd name="connsiteX2" fmla="*/ 0 w 7112000"/>
              <a:gd name="connsiteY2" fmla="*/ 2501900 h 2501900"/>
              <a:gd name="connsiteX3" fmla="*/ 0 w 7112000"/>
              <a:gd name="connsiteY3" fmla="*/ 2501900 h 2501900"/>
              <a:gd name="connsiteX4" fmla="*/ 2794000 w 7112000"/>
              <a:gd name="connsiteY4" fmla="*/ 1155700 h 2501900"/>
              <a:gd name="connsiteX5" fmla="*/ 4572000 w 7112000"/>
              <a:gd name="connsiteY5" fmla="*/ 457200 h 2501900"/>
              <a:gd name="connsiteX6" fmla="*/ 5499100 w 7112000"/>
              <a:gd name="connsiteY6" fmla="*/ 292100 h 2501900"/>
              <a:gd name="connsiteX7" fmla="*/ 6553200 w 7112000"/>
              <a:gd name="connsiteY7" fmla="*/ 50800 h 2501900"/>
              <a:gd name="connsiteX8" fmla="*/ 7086600 w 7112000"/>
              <a:gd name="connsiteY8" fmla="*/ 0 h 250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2000" h="2501900">
                <a:moveTo>
                  <a:pt x="7086600" y="0"/>
                </a:moveTo>
                <a:lnTo>
                  <a:pt x="7112000" y="2247900"/>
                </a:lnTo>
                <a:lnTo>
                  <a:pt x="0" y="2501900"/>
                </a:lnTo>
                <a:lnTo>
                  <a:pt x="0" y="2501900"/>
                </a:lnTo>
                <a:lnTo>
                  <a:pt x="2794000" y="1155700"/>
                </a:lnTo>
                <a:lnTo>
                  <a:pt x="4572000" y="457200"/>
                </a:lnTo>
                <a:lnTo>
                  <a:pt x="5499100" y="292100"/>
                </a:lnTo>
                <a:lnTo>
                  <a:pt x="6553200" y="50800"/>
                </a:lnTo>
                <a:lnTo>
                  <a:pt x="7086600" y="0"/>
                </a:ln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7088" y="965200"/>
            <a:ext cx="4656666" cy="523220"/>
          </a:xfrm>
          <a:prstGeom prst="rect">
            <a:avLst/>
          </a:prstGeom>
          <a:solidFill>
            <a:srgbClr val="10253F"/>
          </a:solidFill>
        </p:spPr>
        <p:txBody>
          <a:bodyPr wrap="square" rtlCol="0">
            <a:spAutoFit/>
          </a:bodyPr>
          <a:lstStyle/>
          <a:p>
            <a:r>
              <a:rPr lang="en-US" sz="2800" dirty="0" smtClean="0">
                <a:solidFill>
                  <a:srgbClr val="CCFFCC"/>
                </a:solidFill>
              </a:rPr>
              <a:t>Federal Grant Program Goals</a:t>
            </a:r>
            <a:endParaRPr lang="en-US" sz="2800" dirty="0">
              <a:solidFill>
                <a:srgbClr val="CCFFCC"/>
              </a:solidFill>
            </a:endParaRPr>
          </a:p>
        </p:txBody>
      </p:sp>
      <p:sp>
        <p:nvSpPr>
          <p:cNvPr id="10" name="Freeform 9"/>
          <p:cNvSpPr/>
          <p:nvPr/>
        </p:nvSpPr>
        <p:spPr>
          <a:xfrm>
            <a:off x="1460500" y="3416300"/>
            <a:ext cx="1371600" cy="2501900"/>
          </a:xfrm>
          <a:custGeom>
            <a:avLst/>
            <a:gdLst>
              <a:gd name="connsiteX0" fmla="*/ 0 w 1371600"/>
              <a:gd name="connsiteY0" fmla="*/ 38100 h 2501900"/>
              <a:gd name="connsiteX1" fmla="*/ 63500 w 1371600"/>
              <a:gd name="connsiteY1" fmla="*/ 2501900 h 2501900"/>
              <a:gd name="connsiteX2" fmla="*/ 1371600 w 1371600"/>
              <a:gd name="connsiteY2" fmla="*/ 2425700 h 2501900"/>
              <a:gd name="connsiteX3" fmla="*/ 1308100 w 1371600"/>
              <a:gd name="connsiteY3" fmla="*/ 0 h 2501900"/>
              <a:gd name="connsiteX4" fmla="*/ 0 w 1371600"/>
              <a:gd name="connsiteY4" fmla="*/ 38100 h 250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2501900">
                <a:moveTo>
                  <a:pt x="0" y="38100"/>
                </a:moveTo>
                <a:lnTo>
                  <a:pt x="63500" y="2501900"/>
                </a:lnTo>
                <a:lnTo>
                  <a:pt x="1371600" y="2425700"/>
                </a:lnTo>
                <a:lnTo>
                  <a:pt x="1308100" y="0"/>
                </a:lnTo>
                <a:lnTo>
                  <a:pt x="0" y="38100"/>
                </a:ln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499100" y="1930401"/>
            <a:ext cx="2311400" cy="368300"/>
          </a:xfrm>
          <a:prstGeom prst="rect">
            <a:avLst/>
          </a:prstGeom>
          <a:solidFill>
            <a:srgbClr val="FFFFFF"/>
          </a:solidFill>
        </p:spPr>
        <p:txBody>
          <a:bodyPr wrap="square" rtlCol="0">
            <a:spAutoFit/>
          </a:bodyPr>
          <a:lstStyle/>
          <a:p>
            <a:r>
              <a:rPr lang="en-US" dirty="0" smtClean="0"/>
              <a:t>NORTH CREEK FOREST</a:t>
            </a:r>
            <a:endParaRPr lang="en-US" dirty="0"/>
          </a:p>
        </p:txBody>
      </p:sp>
      <p:sp>
        <p:nvSpPr>
          <p:cNvPr id="14" name="Freeform 13"/>
          <p:cNvSpPr/>
          <p:nvPr/>
        </p:nvSpPr>
        <p:spPr>
          <a:xfrm>
            <a:off x="1557867" y="5579533"/>
            <a:ext cx="1066800" cy="275167"/>
          </a:xfrm>
          <a:custGeom>
            <a:avLst/>
            <a:gdLst>
              <a:gd name="connsiteX0" fmla="*/ 0 w 1066800"/>
              <a:gd name="connsiteY0" fmla="*/ 25400 h 275167"/>
              <a:gd name="connsiteX1" fmla="*/ 465666 w 1066800"/>
              <a:gd name="connsiteY1" fmla="*/ 33867 h 275167"/>
              <a:gd name="connsiteX2" fmla="*/ 474133 w 1066800"/>
              <a:gd name="connsiteY2" fmla="*/ 198967 h 275167"/>
              <a:gd name="connsiteX3" fmla="*/ 529166 w 1066800"/>
              <a:gd name="connsiteY3" fmla="*/ 194734 h 275167"/>
              <a:gd name="connsiteX4" fmla="*/ 524933 w 1066800"/>
              <a:gd name="connsiteY4" fmla="*/ 25400 h 275167"/>
              <a:gd name="connsiteX5" fmla="*/ 1054100 w 1066800"/>
              <a:gd name="connsiteY5" fmla="*/ 0 h 275167"/>
              <a:gd name="connsiteX6" fmla="*/ 1066800 w 1066800"/>
              <a:gd name="connsiteY6" fmla="*/ 232834 h 275167"/>
              <a:gd name="connsiteX7" fmla="*/ 4233 w 1066800"/>
              <a:gd name="connsiteY7" fmla="*/ 275167 h 275167"/>
              <a:gd name="connsiteX8" fmla="*/ 0 w 1066800"/>
              <a:gd name="connsiteY8" fmla="*/ 25400 h 27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275167">
                <a:moveTo>
                  <a:pt x="0" y="25400"/>
                </a:moveTo>
                <a:lnTo>
                  <a:pt x="465666" y="33867"/>
                </a:lnTo>
                <a:lnTo>
                  <a:pt x="474133" y="198967"/>
                </a:lnTo>
                <a:lnTo>
                  <a:pt x="529166" y="194734"/>
                </a:lnTo>
                <a:lnTo>
                  <a:pt x="524933" y="25400"/>
                </a:lnTo>
                <a:lnTo>
                  <a:pt x="1054100" y="0"/>
                </a:lnTo>
                <a:lnTo>
                  <a:pt x="1066800" y="232834"/>
                </a:lnTo>
                <a:lnTo>
                  <a:pt x="4233" y="275167"/>
                </a:lnTo>
                <a:lnTo>
                  <a:pt x="0" y="25400"/>
                </a:lnTo>
                <a:close/>
              </a:path>
            </a:pathLst>
          </a:custGeom>
          <a:solidFill>
            <a:srgbClr val="FFFFFF">
              <a:alpha val="3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773767" y="6062133"/>
            <a:ext cx="751904" cy="276999"/>
          </a:xfrm>
          <a:prstGeom prst="rect">
            <a:avLst/>
          </a:prstGeom>
          <a:solidFill>
            <a:srgbClr val="FFFFFF"/>
          </a:solidFill>
        </p:spPr>
        <p:txBody>
          <a:bodyPr wrap="none" rtlCol="0">
            <a:spAutoFit/>
          </a:bodyPr>
          <a:lstStyle/>
          <a:p>
            <a:r>
              <a:rPr lang="en-US" sz="1200" dirty="0" smtClean="0"/>
              <a:t>PARKING</a:t>
            </a:r>
            <a:endParaRPr lang="en-US" sz="1200" dirty="0"/>
          </a:p>
        </p:txBody>
      </p:sp>
      <p:cxnSp>
        <p:nvCxnSpPr>
          <p:cNvPr id="17" name="Straight Arrow Connector 16"/>
          <p:cNvCxnSpPr/>
          <p:nvPr/>
        </p:nvCxnSpPr>
        <p:spPr>
          <a:xfrm flipH="1" flipV="1">
            <a:off x="1828800" y="5719233"/>
            <a:ext cx="152400" cy="3429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2349500" y="5689600"/>
            <a:ext cx="110067" cy="37253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385717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9723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smtClean="0">
              <a:solidFill>
                <a:srgbClr val="CCFFCC"/>
              </a:solidFill>
            </a:endParaRPr>
          </a:p>
          <a:p>
            <a:pPr algn="ctr"/>
            <a:r>
              <a:rPr lang="en-US" sz="3600" dirty="0" smtClean="0">
                <a:solidFill>
                  <a:srgbClr val="CCFFCC"/>
                </a:solidFill>
              </a:rPr>
              <a:t>READINESS </a:t>
            </a:r>
          </a:p>
          <a:p>
            <a:pPr algn="ctr"/>
            <a:endParaRPr lang="en-US" dirty="0"/>
          </a:p>
          <a:p>
            <a:pPr marL="457200" indent="-457200">
              <a:buFont typeface="Arial"/>
              <a:buChar char="•"/>
            </a:pPr>
            <a:r>
              <a:rPr lang="en-US" sz="2800" dirty="0" smtClean="0">
                <a:solidFill>
                  <a:srgbClr val="CCFFCC"/>
                </a:solidFill>
              </a:rPr>
              <a:t>King County Conservation Futures matching funds have already been received.</a:t>
            </a:r>
          </a:p>
          <a:p>
            <a:pPr marL="457200" indent="-457200">
              <a:buFont typeface="Arial"/>
              <a:buChar char="•"/>
            </a:pPr>
            <a:endParaRPr lang="en-US" sz="2800" dirty="0" smtClean="0">
              <a:solidFill>
                <a:srgbClr val="CCFFCC"/>
              </a:solidFill>
            </a:endParaRPr>
          </a:p>
          <a:p>
            <a:pPr marL="457200" indent="-457200">
              <a:buFont typeface="Arial"/>
              <a:buChar char="•"/>
            </a:pPr>
            <a:r>
              <a:rPr lang="en-US" sz="2800" dirty="0" smtClean="0">
                <a:solidFill>
                  <a:srgbClr val="CCFFCC"/>
                </a:solidFill>
              </a:rPr>
              <a:t>Restoration work has already begun with the cooperation of the owners.</a:t>
            </a:r>
          </a:p>
          <a:p>
            <a:pPr marL="457200" indent="-457200">
              <a:buFont typeface="Arial"/>
              <a:buChar char="•"/>
            </a:pPr>
            <a:endParaRPr lang="en-US" sz="2800" dirty="0" smtClean="0">
              <a:solidFill>
                <a:srgbClr val="CCFFCC"/>
              </a:solidFill>
            </a:endParaRPr>
          </a:p>
          <a:p>
            <a:pPr marL="457200" indent="-457200">
              <a:buFont typeface="Arial"/>
              <a:buChar char="•"/>
            </a:pPr>
            <a:r>
              <a:rPr lang="en-US" sz="2800" dirty="0" smtClean="0">
                <a:solidFill>
                  <a:srgbClr val="CCFFCC"/>
                </a:solidFill>
              </a:rPr>
              <a:t>Landowner has been contacted and is a willing seller.</a:t>
            </a:r>
          </a:p>
          <a:p>
            <a:pPr marL="457200" indent="-457200">
              <a:buFont typeface="Arial"/>
              <a:buChar char="•"/>
            </a:pPr>
            <a:endParaRPr lang="en-US" sz="2800" dirty="0">
              <a:solidFill>
                <a:srgbClr val="CCFFCC"/>
              </a:solidFill>
            </a:endParaRPr>
          </a:p>
          <a:p>
            <a:pPr marL="457200" indent="-457200">
              <a:buFont typeface="Arial"/>
              <a:buChar char="•"/>
            </a:pPr>
            <a:r>
              <a:rPr lang="en-US" sz="2800" dirty="0" smtClean="0">
                <a:solidFill>
                  <a:srgbClr val="CCFFCC"/>
                </a:solidFill>
              </a:rPr>
              <a:t>A simple appraisal is complete.</a:t>
            </a:r>
          </a:p>
          <a:p>
            <a:pPr marL="457200" indent="-457200">
              <a:buFont typeface="Arial"/>
              <a:buChar char="•"/>
            </a:pPr>
            <a:endParaRPr lang="en-US" sz="2800" dirty="0">
              <a:solidFill>
                <a:srgbClr val="CCFFCC"/>
              </a:solidFill>
            </a:endParaRPr>
          </a:p>
          <a:p>
            <a:pPr marL="457200" indent="-457200">
              <a:buFont typeface="Arial"/>
              <a:buChar char="•"/>
            </a:pPr>
            <a:r>
              <a:rPr lang="en-US" sz="2800" dirty="0" smtClean="0">
                <a:solidFill>
                  <a:srgbClr val="CCFFCC"/>
                </a:solidFill>
              </a:rPr>
              <a:t>The property is ready for passive use by the public immediately upon purchase. </a:t>
            </a:r>
          </a:p>
          <a:p>
            <a:pPr algn="ctr"/>
            <a:endParaRPr lang="en-US" sz="2800" dirty="0">
              <a:solidFill>
                <a:srgbClr val="CCFFCC"/>
              </a:solidFill>
            </a:endParaRPr>
          </a:p>
          <a:p>
            <a:pPr algn="ctr"/>
            <a:endParaRPr lang="en-US" sz="2800" dirty="0" smtClean="0">
              <a:solidFill>
                <a:srgbClr val="CCFFCC"/>
              </a:solidFill>
            </a:endParaRPr>
          </a:p>
          <a:p>
            <a:pPr algn="ctr"/>
            <a:endParaRPr lang="en-US" sz="2800" dirty="0">
              <a:solidFill>
                <a:srgbClr val="CCFFCC"/>
              </a:solidFill>
            </a:endParaRPr>
          </a:p>
          <a:p>
            <a:pPr algn="ctr"/>
            <a:endParaRPr lang="en-US" sz="2800" dirty="0">
              <a:solidFill>
                <a:srgbClr val="CCFFCC"/>
              </a:solidFill>
            </a:endParaRPr>
          </a:p>
        </p:txBody>
      </p:sp>
    </p:spTree>
    <p:extLst>
      <p:ext uri="{BB962C8B-B14F-4D97-AF65-F5344CB8AC3E}">
        <p14:creationId xmlns:p14="http://schemas.microsoft.com/office/powerpoint/2010/main" val="83215012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1" y="4994661"/>
            <a:ext cx="9144000" cy="1906936"/>
          </a:xfrm>
          <a:prstGeom prst="rect">
            <a:avLst/>
          </a:prstGeom>
          <a:solidFill>
            <a:srgbClr val="1025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Trail Wor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500" y="279400"/>
            <a:ext cx="6807200" cy="4305300"/>
          </a:xfrm>
          <a:prstGeom prst="rect">
            <a:avLst/>
          </a:prstGeom>
        </p:spPr>
      </p:pic>
      <p:sp>
        <p:nvSpPr>
          <p:cNvPr id="4" name="TextBox 3"/>
          <p:cNvSpPr txBox="1"/>
          <p:nvPr/>
        </p:nvSpPr>
        <p:spPr>
          <a:xfrm>
            <a:off x="1926273" y="4584700"/>
            <a:ext cx="6738368" cy="2585323"/>
          </a:xfrm>
          <a:prstGeom prst="rect">
            <a:avLst/>
          </a:prstGeom>
          <a:noFill/>
        </p:spPr>
        <p:txBody>
          <a:bodyPr wrap="none" rtlCol="0">
            <a:spAutoFit/>
          </a:bodyPr>
          <a:lstStyle/>
          <a:p>
            <a:r>
              <a:rPr lang="en-US" dirty="0" smtClean="0">
                <a:solidFill>
                  <a:srgbClr val="CCFFCC"/>
                </a:solidFill>
              </a:rPr>
              <a:t>Volunteers</a:t>
            </a:r>
            <a:r>
              <a:rPr lang="en-US" dirty="0">
                <a:solidFill>
                  <a:srgbClr val="CCFFCC"/>
                </a:solidFill>
              </a:rPr>
              <a:t>:</a:t>
            </a:r>
          </a:p>
          <a:p>
            <a:r>
              <a:rPr lang="en-US" dirty="0">
                <a:solidFill>
                  <a:srgbClr val="CCFFCC"/>
                </a:solidFill>
              </a:rPr>
              <a:t>Over 2000 hours annual pledges including restoration ecology experts</a:t>
            </a:r>
          </a:p>
          <a:p>
            <a:endParaRPr lang="en-US" dirty="0" smtClean="0">
              <a:solidFill>
                <a:srgbClr val="CCFFCC"/>
              </a:solidFill>
            </a:endParaRPr>
          </a:p>
          <a:p>
            <a:r>
              <a:rPr lang="en-US" dirty="0" smtClean="0">
                <a:solidFill>
                  <a:srgbClr val="CCFFCC"/>
                </a:solidFill>
              </a:rPr>
              <a:t>Donations:</a:t>
            </a:r>
          </a:p>
          <a:p>
            <a:r>
              <a:rPr lang="en-US" dirty="0" smtClean="0">
                <a:solidFill>
                  <a:srgbClr val="CCFFCC"/>
                </a:solidFill>
              </a:rPr>
              <a:t>$</a:t>
            </a:r>
            <a:r>
              <a:rPr lang="en-US" dirty="0">
                <a:solidFill>
                  <a:srgbClr val="CCFFCC"/>
                </a:solidFill>
              </a:rPr>
              <a:t>8000 donated for conservation outreach over last 7 </a:t>
            </a:r>
            <a:r>
              <a:rPr lang="en-US" dirty="0" smtClean="0">
                <a:solidFill>
                  <a:srgbClr val="CCFFCC"/>
                </a:solidFill>
              </a:rPr>
              <a:t>months</a:t>
            </a:r>
          </a:p>
          <a:p>
            <a:endParaRPr lang="en-US" dirty="0">
              <a:solidFill>
                <a:srgbClr val="CCFFCC"/>
              </a:solidFill>
            </a:endParaRPr>
          </a:p>
          <a:p>
            <a:r>
              <a:rPr lang="en-US" dirty="0" smtClean="0">
                <a:solidFill>
                  <a:srgbClr val="CCFFCC"/>
                </a:solidFill>
              </a:rPr>
              <a:t>Planning:</a:t>
            </a:r>
          </a:p>
          <a:p>
            <a:r>
              <a:rPr lang="en-US" dirty="0" smtClean="0">
                <a:solidFill>
                  <a:srgbClr val="CCFFCC"/>
                </a:solidFill>
              </a:rPr>
              <a:t>UW Bothell is already surveying the property for restoration </a:t>
            </a:r>
            <a:endParaRPr lang="en-US" dirty="0">
              <a:solidFill>
                <a:srgbClr val="CCFFCC"/>
              </a:solidFill>
            </a:endParaRPr>
          </a:p>
          <a:p>
            <a:endParaRPr lang="en-US" dirty="0">
              <a:solidFill>
                <a:srgbClr val="10253F"/>
              </a:solidFill>
            </a:endParaRPr>
          </a:p>
        </p:txBody>
      </p:sp>
      <p:sp>
        <p:nvSpPr>
          <p:cNvPr id="3" name="TextBox 2"/>
          <p:cNvSpPr txBox="1"/>
          <p:nvPr/>
        </p:nvSpPr>
        <p:spPr>
          <a:xfrm>
            <a:off x="1" y="5499100"/>
            <a:ext cx="1819278" cy="830997"/>
          </a:xfrm>
          <a:prstGeom prst="rect">
            <a:avLst/>
          </a:prstGeom>
          <a:noFill/>
        </p:spPr>
        <p:txBody>
          <a:bodyPr wrap="none" rtlCol="0">
            <a:spAutoFit/>
          </a:bodyPr>
          <a:lstStyle/>
          <a:p>
            <a:r>
              <a:rPr lang="en-US" sz="2400" dirty="0" smtClean="0">
                <a:solidFill>
                  <a:srgbClr val="CCFFCC"/>
                </a:solidFill>
              </a:rPr>
              <a:t>COST</a:t>
            </a:r>
          </a:p>
          <a:p>
            <a:r>
              <a:rPr lang="en-US" sz="2400" dirty="0" smtClean="0">
                <a:solidFill>
                  <a:srgbClr val="CCFFCC"/>
                </a:solidFill>
              </a:rPr>
              <a:t>EFFICIENCIES</a:t>
            </a:r>
            <a:endParaRPr lang="en-US" sz="2400" dirty="0">
              <a:solidFill>
                <a:srgbClr val="CCFFCC"/>
              </a:solidFill>
            </a:endParaRPr>
          </a:p>
        </p:txBody>
      </p:sp>
    </p:spTree>
    <p:extLst>
      <p:ext uri="{BB962C8B-B14F-4D97-AF65-F5344CB8AC3E}">
        <p14:creationId xmlns:p14="http://schemas.microsoft.com/office/powerpoint/2010/main" val="83019458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0" y="6375400"/>
            <a:ext cx="9144000" cy="482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030097" y="6526599"/>
            <a:ext cx="6609502" cy="276999"/>
          </a:xfrm>
          <a:prstGeom prst="rect">
            <a:avLst/>
          </a:prstGeom>
          <a:noFill/>
        </p:spPr>
        <p:txBody>
          <a:bodyPr wrap="none" rtlCol="0">
            <a:spAutoFit/>
          </a:bodyPr>
          <a:lstStyle/>
          <a:p>
            <a:r>
              <a:rPr lang="en-US" sz="1200" dirty="0" smtClean="0"/>
              <a:t>Photo credits: Dan Paquette, Jeff Larsen, Gregg Thompson, Paul Clements, Woody Wheeler, Jim Freese </a:t>
            </a:r>
            <a:endParaRPr lang="en-US" sz="1200" dirty="0"/>
          </a:p>
        </p:txBody>
      </p:sp>
      <p:pic>
        <p:nvPicPr>
          <p:cNvPr id="4" name="Picture 3" descr="Pileated Woodpecker Hi 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16" y="723901"/>
            <a:ext cx="4324328" cy="4178300"/>
          </a:xfrm>
          <a:prstGeom prst="rect">
            <a:avLst/>
          </a:prstGeom>
        </p:spPr>
      </p:pic>
      <p:sp>
        <p:nvSpPr>
          <p:cNvPr id="3" name="TextBox 2"/>
          <p:cNvSpPr txBox="1"/>
          <p:nvPr/>
        </p:nvSpPr>
        <p:spPr>
          <a:xfrm>
            <a:off x="5535983" y="578694"/>
            <a:ext cx="2833317" cy="2308324"/>
          </a:xfrm>
          <a:prstGeom prst="rect">
            <a:avLst/>
          </a:prstGeom>
          <a:noFill/>
        </p:spPr>
        <p:txBody>
          <a:bodyPr wrap="square" rtlCol="0">
            <a:spAutoFit/>
          </a:bodyPr>
          <a:lstStyle/>
          <a:p>
            <a:r>
              <a:rPr lang="en-US" dirty="0" smtClean="0">
                <a:solidFill>
                  <a:srgbClr val="CCFFCC"/>
                </a:solidFill>
              </a:rPr>
              <a:t>NORTH CREEK  FOREST</a:t>
            </a:r>
          </a:p>
          <a:p>
            <a:endParaRPr lang="en-US" dirty="0">
              <a:solidFill>
                <a:srgbClr val="CCFFCC"/>
              </a:solidFill>
            </a:endParaRPr>
          </a:p>
          <a:p>
            <a:r>
              <a:rPr lang="en-US" dirty="0" smtClean="0">
                <a:solidFill>
                  <a:srgbClr val="CCFFCC"/>
                </a:solidFill>
              </a:rPr>
              <a:t>A</a:t>
            </a:r>
          </a:p>
          <a:p>
            <a:r>
              <a:rPr lang="en-US" dirty="0" smtClean="0">
                <a:solidFill>
                  <a:srgbClr val="CCFFCC"/>
                </a:solidFill>
              </a:rPr>
              <a:t>RARE</a:t>
            </a:r>
          </a:p>
          <a:p>
            <a:r>
              <a:rPr lang="en-US" dirty="0" smtClean="0">
                <a:solidFill>
                  <a:srgbClr val="CCFFCC"/>
                </a:solidFill>
              </a:rPr>
              <a:t>URBAN</a:t>
            </a:r>
          </a:p>
          <a:p>
            <a:r>
              <a:rPr lang="en-US" dirty="0" smtClean="0">
                <a:solidFill>
                  <a:srgbClr val="CCFFCC"/>
                </a:solidFill>
              </a:rPr>
              <a:t>PARK</a:t>
            </a:r>
          </a:p>
          <a:p>
            <a:r>
              <a:rPr lang="en-US" dirty="0" smtClean="0">
                <a:solidFill>
                  <a:srgbClr val="CCFFCC"/>
                </a:solidFill>
              </a:rPr>
              <a:t>LAND</a:t>
            </a:r>
            <a:r>
              <a:rPr lang="en-US" dirty="0">
                <a:solidFill>
                  <a:srgbClr val="CCFFCC"/>
                </a:solidFill>
              </a:rPr>
              <a:t/>
            </a:r>
            <a:br>
              <a:rPr lang="en-US" dirty="0">
                <a:solidFill>
                  <a:srgbClr val="CCFFCC"/>
                </a:solidFill>
              </a:rPr>
            </a:br>
            <a:endParaRPr lang="en-US" dirty="0">
              <a:solidFill>
                <a:srgbClr val="CCFFCC"/>
              </a:solidFill>
            </a:endParaRPr>
          </a:p>
        </p:txBody>
      </p:sp>
    </p:spTree>
    <p:extLst>
      <p:ext uri="{BB962C8B-B14F-4D97-AF65-F5344CB8AC3E}">
        <p14:creationId xmlns:p14="http://schemas.microsoft.com/office/powerpoint/2010/main" val="10225110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Picture 3" descr="StateMap.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619" y="431800"/>
            <a:ext cx="8456947" cy="5435600"/>
          </a:xfrm>
          <a:prstGeom prst="rect">
            <a:avLst/>
          </a:prstGeom>
        </p:spPr>
      </p:pic>
      <p:sp>
        <p:nvSpPr>
          <p:cNvPr id="5" name="Rectangle 4"/>
          <p:cNvSpPr/>
          <p:nvPr/>
        </p:nvSpPr>
        <p:spPr>
          <a:xfrm>
            <a:off x="2975173" y="2427381"/>
            <a:ext cx="88900" cy="152400"/>
          </a:xfrm>
          <a:prstGeom prst="rect">
            <a:avLst/>
          </a:prstGeom>
          <a:solidFill>
            <a:srgbClr val="800000"/>
          </a:solidFill>
          <a:ln>
            <a:solidFill>
              <a:srgbClr val="970A1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882900" y="6093480"/>
            <a:ext cx="3151398" cy="523220"/>
          </a:xfrm>
          <a:prstGeom prst="rect">
            <a:avLst/>
          </a:prstGeom>
          <a:noFill/>
        </p:spPr>
        <p:txBody>
          <a:bodyPr wrap="none" rtlCol="0">
            <a:spAutoFit/>
          </a:bodyPr>
          <a:lstStyle/>
          <a:p>
            <a:r>
              <a:rPr lang="en-US" sz="2800" dirty="0" smtClean="0">
                <a:solidFill>
                  <a:srgbClr val="CCFFCC"/>
                </a:solidFill>
              </a:rPr>
              <a:t>Bothell, Washington</a:t>
            </a:r>
            <a:endParaRPr lang="en-US" sz="2800" dirty="0">
              <a:solidFill>
                <a:srgbClr val="CCFFCC"/>
              </a:solidFill>
            </a:endParaRPr>
          </a:p>
        </p:txBody>
      </p:sp>
      <p:sp>
        <p:nvSpPr>
          <p:cNvPr id="7" name="Isosceles Triangle 6"/>
          <p:cNvSpPr/>
          <p:nvPr/>
        </p:nvSpPr>
        <p:spPr>
          <a:xfrm rot="20147153">
            <a:off x="3843290" y="2406001"/>
            <a:ext cx="355600" cy="3875967"/>
          </a:xfrm>
          <a:prstGeom prst="triangle">
            <a:avLst>
              <a:gd name="adj" fmla="val 0"/>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9284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6" name="Rectangle 5"/>
          <p:cNvSpPr/>
          <p:nvPr/>
        </p:nvSpPr>
        <p:spPr>
          <a:xfrm>
            <a:off x="3825062" y="6374370"/>
            <a:ext cx="1163675" cy="369332"/>
          </a:xfrm>
          <a:prstGeom prst="rect">
            <a:avLst/>
          </a:prstGeom>
        </p:spPr>
        <p:txBody>
          <a:bodyPr wrap="none">
            <a:spAutoFit/>
          </a:bodyPr>
          <a:lstStyle/>
          <a:p>
            <a:pPr lvl="0"/>
            <a:r>
              <a:rPr lang="en-US" dirty="0">
                <a:solidFill>
                  <a:srgbClr val="CCFFCC"/>
                </a:solidFill>
              </a:rPr>
              <a:t>LOCATION</a:t>
            </a:r>
          </a:p>
        </p:txBody>
      </p:sp>
      <p:pic>
        <p:nvPicPr>
          <p:cNvPr id="2" name="Picture 1" descr="sea-bo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805" y="396875"/>
            <a:ext cx="7569960" cy="5880100"/>
          </a:xfrm>
          <a:prstGeom prst="rect">
            <a:avLst/>
          </a:prstGeom>
        </p:spPr>
      </p:pic>
      <p:sp>
        <p:nvSpPr>
          <p:cNvPr id="5" name="TextBox 4"/>
          <p:cNvSpPr txBox="1"/>
          <p:nvPr/>
        </p:nvSpPr>
        <p:spPr>
          <a:xfrm>
            <a:off x="5294464" y="1675368"/>
            <a:ext cx="1967756" cy="369332"/>
          </a:xfrm>
          <a:prstGeom prst="rect">
            <a:avLst/>
          </a:prstGeom>
          <a:noFill/>
        </p:spPr>
        <p:txBody>
          <a:bodyPr wrap="none" rtlCol="0">
            <a:spAutoFit/>
          </a:bodyPr>
          <a:lstStyle/>
          <a:p>
            <a:r>
              <a:rPr lang="en-US" dirty="0" smtClean="0">
                <a:solidFill>
                  <a:srgbClr val="CCFFCC"/>
                </a:solidFill>
              </a:rPr>
              <a:t>North Creek Forest</a:t>
            </a:r>
            <a:endParaRPr lang="en-US" dirty="0">
              <a:solidFill>
                <a:srgbClr val="CCFFCC"/>
              </a:solidFill>
            </a:endParaRPr>
          </a:p>
        </p:txBody>
      </p:sp>
      <p:sp>
        <p:nvSpPr>
          <p:cNvPr id="7" name="TextBox 6"/>
          <p:cNvSpPr txBox="1"/>
          <p:nvPr/>
        </p:nvSpPr>
        <p:spPr>
          <a:xfrm>
            <a:off x="1104900" y="5613400"/>
            <a:ext cx="830388" cy="369332"/>
          </a:xfrm>
          <a:prstGeom prst="rect">
            <a:avLst/>
          </a:prstGeom>
          <a:noFill/>
        </p:spPr>
        <p:txBody>
          <a:bodyPr wrap="none" rtlCol="0">
            <a:spAutoFit/>
          </a:bodyPr>
          <a:lstStyle/>
          <a:p>
            <a:r>
              <a:rPr lang="en-US" dirty="0" smtClean="0">
                <a:solidFill>
                  <a:srgbClr val="CCFFCC"/>
                </a:solidFill>
              </a:rPr>
              <a:t>Seattle</a:t>
            </a:r>
            <a:endParaRPr lang="en-US" dirty="0">
              <a:solidFill>
                <a:srgbClr val="CCFFCC"/>
              </a:solidFill>
            </a:endParaRPr>
          </a:p>
        </p:txBody>
      </p:sp>
      <p:sp>
        <p:nvSpPr>
          <p:cNvPr id="8" name="TextBox 7"/>
          <p:cNvSpPr txBox="1"/>
          <p:nvPr/>
        </p:nvSpPr>
        <p:spPr>
          <a:xfrm>
            <a:off x="6788376" y="2775466"/>
            <a:ext cx="851352" cy="369332"/>
          </a:xfrm>
          <a:prstGeom prst="rect">
            <a:avLst/>
          </a:prstGeom>
          <a:noFill/>
        </p:spPr>
        <p:txBody>
          <a:bodyPr wrap="none" rtlCol="0">
            <a:spAutoFit/>
          </a:bodyPr>
          <a:lstStyle/>
          <a:p>
            <a:r>
              <a:rPr lang="en-US" dirty="0" smtClean="0">
                <a:solidFill>
                  <a:srgbClr val="CCFFCC"/>
                </a:solidFill>
              </a:rPr>
              <a:t>Bothell</a:t>
            </a:r>
            <a:endParaRPr lang="en-US" dirty="0">
              <a:solidFill>
                <a:srgbClr val="CCFFCC"/>
              </a:solidFill>
            </a:endParaRPr>
          </a:p>
        </p:txBody>
      </p:sp>
      <p:sp>
        <p:nvSpPr>
          <p:cNvPr id="9" name="TextBox 8"/>
          <p:cNvSpPr txBox="1"/>
          <p:nvPr/>
        </p:nvSpPr>
        <p:spPr>
          <a:xfrm>
            <a:off x="3302000" y="5029200"/>
            <a:ext cx="1794970" cy="369332"/>
          </a:xfrm>
          <a:prstGeom prst="rect">
            <a:avLst/>
          </a:prstGeom>
          <a:noFill/>
        </p:spPr>
        <p:txBody>
          <a:bodyPr wrap="none" rtlCol="0">
            <a:spAutoFit/>
          </a:bodyPr>
          <a:lstStyle/>
          <a:p>
            <a:r>
              <a:rPr lang="en-US" dirty="0" smtClean="0">
                <a:solidFill>
                  <a:srgbClr val="CCFFCC"/>
                </a:solidFill>
              </a:rPr>
              <a:t>Lake Washington</a:t>
            </a:r>
            <a:endParaRPr lang="en-US" dirty="0">
              <a:solidFill>
                <a:srgbClr val="CCFFCC"/>
              </a:solidFill>
            </a:endParaRPr>
          </a:p>
        </p:txBody>
      </p:sp>
      <p:sp>
        <p:nvSpPr>
          <p:cNvPr id="15" name="Freeform 14"/>
          <p:cNvSpPr/>
          <p:nvPr/>
        </p:nvSpPr>
        <p:spPr>
          <a:xfrm>
            <a:off x="780805" y="5260975"/>
            <a:ext cx="2136775" cy="1022350"/>
          </a:xfrm>
          <a:custGeom>
            <a:avLst/>
            <a:gdLst>
              <a:gd name="connsiteX0" fmla="*/ 0 w 2136775"/>
              <a:gd name="connsiteY0" fmla="*/ 31750 h 1022350"/>
              <a:gd name="connsiteX1" fmla="*/ 0 w 2136775"/>
              <a:gd name="connsiteY1" fmla="*/ 31750 h 1022350"/>
              <a:gd name="connsiteX2" fmla="*/ 88900 w 2136775"/>
              <a:gd name="connsiteY2" fmla="*/ 38100 h 1022350"/>
              <a:gd name="connsiteX3" fmla="*/ 107950 w 2136775"/>
              <a:gd name="connsiteY3" fmla="*/ 41275 h 1022350"/>
              <a:gd name="connsiteX4" fmla="*/ 117475 w 2136775"/>
              <a:gd name="connsiteY4" fmla="*/ 44450 h 1022350"/>
              <a:gd name="connsiteX5" fmla="*/ 317500 w 2136775"/>
              <a:gd name="connsiteY5" fmla="*/ 47625 h 1022350"/>
              <a:gd name="connsiteX6" fmla="*/ 628650 w 2136775"/>
              <a:gd name="connsiteY6" fmla="*/ 47625 h 1022350"/>
              <a:gd name="connsiteX7" fmla="*/ 682625 w 2136775"/>
              <a:gd name="connsiteY7" fmla="*/ 53975 h 1022350"/>
              <a:gd name="connsiteX8" fmla="*/ 790575 w 2136775"/>
              <a:gd name="connsiteY8" fmla="*/ 50800 h 1022350"/>
              <a:gd name="connsiteX9" fmla="*/ 835025 w 2136775"/>
              <a:gd name="connsiteY9" fmla="*/ 44450 h 1022350"/>
              <a:gd name="connsiteX10" fmla="*/ 1069975 w 2136775"/>
              <a:gd name="connsiteY10" fmla="*/ 41275 h 1022350"/>
              <a:gd name="connsiteX11" fmla="*/ 1082675 w 2136775"/>
              <a:gd name="connsiteY11" fmla="*/ 38100 h 1022350"/>
              <a:gd name="connsiteX12" fmla="*/ 1101725 w 2136775"/>
              <a:gd name="connsiteY12" fmla="*/ 31750 h 1022350"/>
              <a:gd name="connsiteX13" fmla="*/ 1260475 w 2136775"/>
              <a:gd name="connsiteY13" fmla="*/ 34925 h 1022350"/>
              <a:gd name="connsiteX14" fmla="*/ 1397000 w 2136775"/>
              <a:gd name="connsiteY14" fmla="*/ 41275 h 1022350"/>
              <a:gd name="connsiteX15" fmla="*/ 1466850 w 2136775"/>
              <a:gd name="connsiteY15" fmla="*/ 38100 h 1022350"/>
              <a:gd name="connsiteX16" fmla="*/ 1482725 w 2136775"/>
              <a:gd name="connsiteY16" fmla="*/ 34925 h 1022350"/>
              <a:gd name="connsiteX17" fmla="*/ 1508125 w 2136775"/>
              <a:gd name="connsiteY17" fmla="*/ 31750 h 1022350"/>
              <a:gd name="connsiteX18" fmla="*/ 1524000 w 2136775"/>
              <a:gd name="connsiteY18" fmla="*/ 28575 h 1022350"/>
              <a:gd name="connsiteX19" fmla="*/ 1543050 w 2136775"/>
              <a:gd name="connsiteY19" fmla="*/ 22225 h 1022350"/>
              <a:gd name="connsiteX20" fmla="*/ 1644650 w 2136775"/>
              <a:gd name="connsiteY20" fmla="*/ 19050 h 1022350"/>
              <a:gd name="connsiteX21" fmla="*/ 1673225 w 2136775"/>
              <a:gd name="connsiteY21" fmla="*/ 15875 h 1022350"/>
              <a:gd name="connsiteX22" fmla="*/ 1720850 w 2136775"/>
              <a:gd name="connsiteY22" fmla="*/ 12700 h 1022350"/>
              <a:gd name="connsiteX23" fmla="*/ 1758950 w 2136775"/>
              <a:gd name="connsiteY23" fmla="*/ 6350 h 1022350"/>
              <a:gd name="connsiteX24" fmla="*/ 1809750 w 2136775"/>
              <a:gd name="connsiteY24" fmla="*/ 0 h 1022350"/>
              <a:gd name="connsiteX25" fmla="*/ 1908175 w 2136775"/>
              <a:gd name="connsiteY25" fmla="*/ 3175 h 1022350"/>
              <a:gd name="connsiteX26" fmla="*/ 1920875 w 2136775"/>
              <a:gd name="connsiteY26" fmla="*/ 6350 h 1022350"/>
              <a:gd name="connsiteX27" fmla="*/ 1927225 w 2136775"/>
              <a:gd name="connsiteY27" fmla="*/ 25400 h 1022350"/>
              <a:gd name="connsiteX28" fmla="*/ 1946275 w 2136775"/>
              <a:gd name="connsiteY28" fmla="*/ 41275 h 1022350"/>
              <a:gd name="connsiteX29" fmla="*/ 1978025 w 2136775"/>
              <a:gd name="connsiteY29" fmla="*/ 63500 h 1022350"/>
              <a:gd name="connsiteX30" fmla="*/ 1987550 w 2136775"/>
              <a:gd name="connsiteY30" fmla="*/ 73025 h 1022350"/>
              <a:gd name="connsiteX31" fmla="*/ 1997075 w 2136775"/>
              <a:gd name="connsiteY31" fmla="*/ 76200 h 1022350"/>
              <a:gd name="connsiteX32" fmla="*/ 2025650 w 2136775"/>
              <a:gd name="connsiteY32" fmla="*/ 98425 h 1022350"/>
              <a:gd name="connsiteX33" fmla="*/ 2041525 w 2136775"/>
              <a:gd name="connsiteY33" fmla="*/ 127000 h 1022350"/>
              <a:gd name="connsiteX34" fmla="*/ 2047875 w 2136775"/>
              <a:gd name="connsiteY34" fmla="*/ 136525 h 1022350"/>
              <a:gd name="connsiteX35" fmla="*/ 2051050 w 2136775"/>
              <a:gd name="connsiteY35" fmla="*/ 146050 h 1022350"/>
              <a:gd name="connsiteX36" fmla="*/ 2054225 w 2136775"/>
              <a:gd name="connsiteY36" fmla="*/ 158750 h 1022350"/>
              <a:gd name="connsiteX37" fmla="*/ 2060575 w 2136775"/>
              <a:gd name="connsiteY37" fmla="*/ 174625 h 1022350"/>
              <a:gd name="connsiteX38" fmla="*/ 2063750 w 2136775"/>
              <a:gd name="connsiteY38" fmla="*/ 358775 h 1022350"/>
              <a:gd name="connsiteX39" fmla="*/ 2066925 w 2136775"/>
              <a:gd name="connsiteY39" fmla="*/ 431800 h 1022350"/>
              <a:gd name="connsiteX40" fmla="*/ 2070100 w 2136775"/>
              <a:gd name="connsiteY40" fmla="*/ 469900 h 1022350"/>
              <a:gd name="connsiteX41" fmla="*/ 2076450 w 2136775"/>
              <a:gd name="connsiteY41" fmla="*/ 482600 h 1022350"/>
              <a:gd name="connsiteX42" fmla="*/ 2082800 w 2136775"/>
              <a:gd name="connsiteY42" fmla="*/ 501650 h 1022350"/>
              <a:gd name="connsiteX43" fmla="*/ 2085975 w 2136775"/>
              <a:gd name="connsiteY43" fmla="*/ 511175 h 1022350"/>
              <a:gd name="connsiteX44" fmla="*/ 2098675 w 2136775"/>
              <a:gd name="connsiteY44" fmla="*/ 530225 h 1022350"/>
              <a:gd name="connsiteX45" fmla="*/ 2101850 w 2136775"/>
              <a:gd name="connsiteY45" fmla="*/ 539750 h 1022350"/>
              <a:gd name="connsiteX46" fmla="*/ 2114550 w 2136775"/>
              <a:gd name="connsiteY46" fmla="*/ 546100 h 1022350"/>
              <a:gd name="connsiteX47" fmla="*/ 2120900 w 2136775"/>
              <a:gd name="connsiteY47" fmla="*/ 555625 h 1022350"/>
              <a:gd name="connsiteX48" fmla="*/ 2124075 w 2136775"/>
              <a:gd name="connsiteY48" fmla="*/ 565150 h 1022350"/>
              <a:gd name="connsiteX49" fmla="*/ 2127250 w 2136775"/>
              <a:gd name="connsiteY49" fmla="*/ 581025 h 1022350"/>
              <a:gd name="connsiteX50" fmla="*/ 2130425 w 2136775"/>
              <a:gd name="connsiteY50" fmla="*/ 600075 h 1022350"/>
              <a:gd name="connsiteX51" fmla="*/ 2136775 w 2136775"/>
              <a:gd name="connsiteY51" fmla="*/ 619125 h 1022350"/>
              <a:gd name="connsiteX52" fmla="*/ 2127250 w 2136775"/>
              <a:gd name="connsiteY52" fmla="*/ 720725 h 1022350"/>
              <a:gd name="connsiteX53" fmla="*/ 2124075 w 2136775"/>
              <a:gd name="connsiteY53" fmla="*/ 733425 h 1022350"/>
              <a:gd name="connsiteX54" fmla="*/ 2111375 w 2136775"/>
              <a:gd name="connsiteY54" fmla="*/ 749300 h 1022350"/>
              <a:gd name="connsiteX55" fmla="*/ 2105025 w 2136775"/>
              <a:gd name="connsiteY55" fmla="*/ 768350 h 1022350"/>
              <a:gd name="connsiteX56" fmla="*/ 2101850 w 2136775"/>
              <a:gd name="connsiteY56" fmla="*/ 777875 h 1022350"/>
              <a:gd name="connsiteX57" fmla="*/ 2098675 w 2136775"/>
              <a:gd name="connsiteY57" fmla="*/ 838200 h 1022350"/>
              <a:gd name="connsiteX58" fmla="*/ 2095500 w 2136775"/>
              <a:gd name="connsiteY58" fmla="*/ 869950 h 1022350"/>
              <a:gd name="connsiteX59" fmla="*/ 2098675 w 2136775"/>
              <a:gd name="connsiteY59" fmla="*/ 990600 h 1022350"/>
              <a:gd name="connsiteX60" fmla="*/ 2095500 w 2136775"/>
              <a:gd name="connsiteY60" fmla="*/ 1012825 h 1022350"/>
              <a:gd name="connsiteX61" fmla="*/ 1968500 w 2136775"/>
              <a:gd name="connsiteY61" fmla="*/ 1016000 h 1022350"/>
              <a:gd name="connsiteX62" fmla="*/ 1943100 w 2136775"/>
              <a:gd name="connsiteY62" fmla="*/ 1019175 h 1022350"/>
              <a:gd name="connsiteX63" fmla="*/ 1920875 w 2136775"/>
              <a:gd name="connsiteY63" fmla="*/ 1016000 h 1022350"/>
              <a:gd name="connsiteX64" fmla="*/ 1892300 w 2136775"/>
              <a:gd name="connsiteY64" fmla="*/ 1009650 h 1022350"/>
              <a:gd name="connsiteX65" fmla="*/ 1873250 w 2136775"/>
              <a:gd name="connsiteY65" fmla="*/ 1006475 h 1022350"/>
              <a:gd name="connsiteX66" fmla="*/ 1857375 w 2136775"/>
              <a:gd name="connsiteY66" fmla="*/ 1003300 h 1022350"/>
              <a:gd name="connsiteX67" fmla="*/ 1825625 w 2136775"/>
              <a:gd name="connsiteY67" fmla="*/ 1006475 h 1022350"/>
              <a:gd name="connsiteX68" fmla="*/ 1812925 w 2136775"/>
              <a:gd name="connsiteY68" fmla="*/ 1009650 h 1022350"/>
              <a:gd name="connsiteX69" fmla="*/ 1749425 w 2136775"/>
              <a:gd name="connsiteY69" fmla="*/ 1019175 h 1022350"/>
              <a:gd name="connsiteX70" fmla="*/ 1704975 w 2136775"/>
              <a:gd name="connsiteY70" fmla="*/ 1022350 h 1022350"/>
              <a:gd name="connsiteX71" fmla="*/ 1546225 w 2136775"/>
              <a:gd name="connsiteY71" fmla="*/ 1019175 h 1022350"/>
              <a:gd name="connsiteX72" fmla="*/ 1495425 w 2136775"/>
              <a:gd name="connsiteY72" fmla="*/ 1016000 h 1022350"/>
              <a:gd name="connsiteX73" fmla="*/ 1425575 w 2136775"/>
              <a:gd name="connsiteY73" fmla="*/ 1012825 h 1022350"/>
              <a:gd name="connsiteX74" fmla="*/ 1308100 w 2136775"/>
              <a:gd name="connsiteY74" fmla="*/ 1016000 h 1022350"/>
              <a:gd name="connsiteX75" fmla="*/ 1273175 w 2136775"/>
              <a:gd name="connsiteY75" fmla="*/ 1019175 h 1022350"/>
              <a:gd name="connsiteX76" fmla="*/ 1231900 w 2136775"/>
              <a:gd name="connsiteY76" fmla="*/ 1022350 h 1022350"/>
              <a:gd name="connsiteX77" fmla="*/ 1057275 w 2136775"/>
              <a:gd name="connsiteY77" fmla="*/ 1019175 h 1022350"/>
              <a:gd name="connsiteX78" fmla="*/ 1022350 w 2136775"/>
              <a:gd name="connsiteY78" fmla="*/ 1016000 h 1022350"/>
              <a:gd name="connsiteX79" fmla="*/ 977900 w 2136775"/>
              <a:gd name="connsiteY79" fmla="*/ 1012825 h 1022350"/>
              <a:gd name="connsiteX80" fmla="*/ 904875 w 2136775"/>
              <a:gd name="connsiteY80" fmla="*/ 1009650 h 1022350"/>
              <a:gd name="connsiteX81" fmla="*/ 869950 w 2136775"/>
              <a:gd name="connsiteY81" fmla="*/ 1006475 h 1022350"/>
              <a:gd name="connsiteX82" fmla="*/ 803275 w 2136775"/>
              <a:gd name="connsiteY82" fmla="*/ 1003300 h 1022350"/>
              <a:gd name="connsiteX83" fmla="*/ 742950 w 2136775"/>
              <a:gd name="connsiteY83" fmla="*/ 1000125 h 1022350"/>
              <a:gd name="connsiteX84" fmla="*/ 660400 w 2136775"/>
              <a:gd name="connsiteY84" fmla="*/ 1003300 h 1022350"/>
              <a:gd name="connsiteX85" fmla="*/ 596900 w 2136775"/>
              <a:gd name="connsiteY85" fmla="*/ 1009650 h 1022350"/>
              <a:gd name="connsiteX86" fmla="*/ 539750 w 2136775"/>
              <a:gd name="connsiteY86" fmla="*/ 1012825 h 1022350"/>
              <a:gd name="connsiteX87" fmla="*/ 298450 w 2136775"/>
              <a:gd name="connsiteY87" fmla="*/ 1009650 h 1022350"/>
              <a:gd name="connsiteX88" fmla="*/ 28575 w 2136775"/>
              <a:gd name="connsiteY88" fmla="*/ 1009650 h 1022350"/>
              <a:gd name="connsiteX89" fmla="*/ 22225 w 2136775"/>
              <a:gd name="connsiteY89" fmla="*/ 942975 h 1022350"/>
              <a:gd name="connsiteX90" fmla="*/ 15875 w 2136775"/>
              <a:gd name="connsiteY90" fmla="*/ 933450 h 1022350"/>
              <a:gd name="connsiteX91" fmla="*/ 19050 w 2136775"/>
              <a:gd name="connsiteY91" fmla="*/ 904875 h 1022350"/>
              <a:gd name="connsiteX92" fmla="*/ 22225 w 2136775"/>
              <a:gd name="connsiteY92" fmla="*/ 895350 h 1022350"/>
              <a:gd name="connsiteX93" fmla="*/ 19050 w 2136775"/>
              <a:gd name="connsiteY93" fmla="*/ 828675 h 1022350"/>
              <a:gd name="connsiteX94" fmla="*/ 12700 w 2136775"/>
              <a:gd name="connsiteY94" fmla="*/ 793750 h 1022350"/>
              <a:gd name="connsiteX95" fmla="*/ 9525 w 2136775"/>
              <a:gd name="connsiteY95" fmla="*/ 768350 h 1022350"/>
              <a:gd name="connsiteX96" fmla="*/ 12700 w 2136775"/>
              <a:gd name="connsiteY96" fmla="*/ 692150 h 1022350"/>
              <a:gd name="connsiteX97" fmla="*/ 15875 w 2136775"/>
              <a:gd name="connsiteY97" fmla="*/ 346075 h 1022350"/>
              <a:gd name="connsiteX98" fmla="*/ 22225 w 2136775"/>
              <a:gd name="connsiteY98" fmla="*/ 288925 h 1022350"/>
              <a:gd name="connsiteX99" fmla="*/ 28575 w 2136775"/>
              <a:gd name="connsiteY99" fmla="*/ 212725 h 1022350"/>
              <a:gd name="connsiteX100" fmla="*/ 25400 w 2136775"/>
              <a:gd name="connsiteY100" fmla="*/ 85725 h 1022350"/>
              <a:gd name="connsiteX101" fmla="*/ 0 w 2136775"/>
              <a:gd name="connsiteY101" fmla="*/ 3175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136775" h="1022350">
                <a:moveTo>
                  <a:pt x="0" y="31750"/>
                </a:moveTo>
                <a:lnTo>
                  <a:pt x="0" y="31750"/>
                </a:lnTo>
                <a:lnTo>
                  <a:pt x="88900" y="38100"/>
                </a:lnTo>
                <a:cubicBezTo>
                  <a:pt x="95313" y="38666"/>
                  <a:pt x="101666" y="39878"/>
                  <a:pt x="107950" y="41275"/>
                </a:cubicBezTo>
                <a:cubicBezTo>
                  <a:pt x="111217" y="42001"/>
                  <a:pt x="114130" y="44349"/>
                  <a:pt x="117475" y="44450"/>
                </a:cubicBezTo>
                <a:cubicBezTo>
                  <a:pt x="184128" y="46470"/>
                  <a:pt x="250825" y="46567"/>
                  <a:pt x="317500" y="47625"/>
                </a:cubicBezTo>
                <a:cubicBezTo>
                  <a:pt x="437383" y="45522"/>
                  <a:pt x="513329" y="41660"/>
                  <a:pt x="628650" y="47625"/>
                </a:cubicBezTo>
                <a:cubicBezTo>
                  <a:pt x="646742" y="48561"/>
                  <a:pt x="664633" y="51858"/>
                  <a:pt x="682625" y="53975"/>
                </a:cubicBezTo>
                <a:cubicBezTo>
                  <a:pt x="718608" y="52917"/>
                  <a:pt x="754623" y="52644"/>
                  <a:pt x="790575" y="50800"/>
                </a:cubicBezTo>
                <a:cubicBezTo>
                  <a:pt x="892932" y="45551"/>
                  <a:pt x="664192" y="48566"/>
                  <a:pt x="835025" y="44450"/>
                </a:cubicBezTo>
                <a:cubicBezTo>
                  <a:pt x="913326" y="42563"/>
                  <a:pt x="991658" y="42333"/>
                  <a:pt x="1069975" y="41275"/>
                </a:cubicBezTo>
                <a:cubicBezTo>
                  <a:pt x="1074208" y="40217"/>
                  <a:pt x="1078495" y="39354"/>
                  <a:pt x="1082675" y="38100"/>
                </a:cubicBezTo>
                <a:cubicBezTo>
                  <a:pt x="1089086" y="36177"/>
                  <a:pt x="1101725" y="31750"/>
                  <a:pt x="1101725" y="31750"/>
                </a:cubicBezTo>
                <a:lnTo>
                  <a:pt x="1260475" y="34925"/>
                </a:lnTo>
                <a:cubicBezTo>
                  <a:pt x="1306009" y="36394"/>
                  <a:pt x="1397000" y="41275"/>
                  <a:pt x="1397000" y="41275"/>
                </a:cubicBezTo>
                <a:cubicBezTo>
                  <a:pt x="1420283" y="40217"/>
                  <a:pt x="1443606" y="39822"/>
                  <a:pt x="1466850" y="38100"/>
                </a:cubicBezTo>
                <a:cubicBezTo>
                  <a:pt x="1472232" y="37701"/>
                  <a:pt x="1477391" y="35746"/>
                  <a:pt x="1482725" y="34925"/>
                </a:cubicBezTo>
                <a:cubicBezTo>
                  <a:pt x="1491158" y="33628"/>
                  <a:pt x="1499692" y="33047"/>
                  <a:pt x="1508125" y="31750"/>
                </a:cubicBezTo>
                <a:cubicBezTo>
                  <a:pt x="1513459" y="30929"/>
                  <a:pt x="1518794" y="29995"/>
                  <a:pt x="1524000" y="28575"/>
                </a:cubicBezTo>
                <a:cubicBezTo>
                  <a:pt x="1530458" y="26814"/>
                  <a:pt x="1536360" y="22434"/>
                  <a:pt x="1543050" y="22225"/>
                </a:cubicBezTo>
                <a:lnTo>
                  <a:pt x="1644650" y="19050"/>
                </a:lnTo>
                <a:cubicBezTo>
                  <a:pt x="1654175" y="17992"/>
                  <a:pt x="1663674" y="16671"/>
                  <a:pt x="1673225" y="15875"/>
                </a:cubicBezTo>
                <a:cubicBezTo>
                  <a:pt x="1689080" y="14554"/>
                  <a:pt x="1705037" y="14457"/>
                  <a:pt x="1720850" y="12700"/>
                </a:cubicBezTo>
                <a:cubicBezTo>
                  <a:pt x="1733646" y="11278"/>
                  <a:pt x="1746193" y="8090"/>
                  <a:pt x="1758950" y="6350"/>
                </a:cubicBezTo>
                <a:cubicBezTo>
                  <a:pt x="1842892" y="-5097"/>
                  <a:pt x="1752496" y="9542"/>
                  <a:pt x="1809750" y="0"/>
                </a:cubicBezTo>
                <a:cubicBezTo>
                  <a:pt x="1842558" y="1058"/>
                  <a:pt x="1875403" y="1302"/>
                  <a:pt x="1908175" y="3175"/>
                </a:cubicBezTo>
                <a:cubicBezTo>
                  <a:pt x="1912532" y="3424"/>
                  <a:pt x="1918035" y="3037"/>
                  <a:pt x="1920875" y="6350"/>
                </a:cubicBezTo>
                <a:cubicBezTo>
                  <a:pt x="1925231" y="11432"/>
                  <a:pt x="1921656" y="21687"/>
                  <a:pt x="1927225" y="25400"/>
                </a:cubicBezTo>
                <a:cubicBezTo>
                  <a:pt x="1963858" y="49822"/>
                  <a:pt x="1906549" y="10717"/>
                  <a:pt x="1946275" y="41275"/>
                </a:cubicBezTo>
                <a:cubicBezTo>
                  <a:pt x="1956515" y="49152"/>
                  <a:pt x="1968890" y="54365"/>
                  <a:pt x="1978025" y="63500"/>
                </a:cubicBezTo>
                <a:cubicBezTo>
                  <a:pt x="1981200" y="66675"/>
                  <a:pt x="1983814" y="70534"/>
                  <a:pt x="1987550" y="73025"/>
                </a:cubicBezTo>
                <a:cubicBezTo>
                  <a:pt x="1990335" y="74881"/>
                  <a:pt x="1994149" y="74575"/>
                  <a:pt x="1997075" y="76200"/>
                </a:cubicBezTo>
                <a:cubicBezTo>
                  <a:pt x="2014165" y="85694"/>
                  <a:pt x="2014080" y="86855"/>
                  <a:pt x="2025650" y="98425"/>
                </a:cubicBezTo>
                <a:cubicBezTo>
                  <a:pt x="2031238" y="115190"/>
                  <a:pt x="2026969" y="105165"/>
                  <a:pt x="2041525" y="127000"/>
                </a:cubicBezTo>
                <a:cubicBezTo>
                  <a:pt x="2043642" y="130175"/>
                  <a:pt x="2046668" y="132905"/>
                  <a:pt x="2047875" y="136525"/>
                </a:cubicBezTo>
                <a:cubicBezTo>
                  <a:pt x="2048933" y="139700"/>
                  <a:pt x="2050131" y="142832"/>
                  <a:pt x="2051050" y="146050"/>
                </a:cubicBezTo>
                <a:cubicBezTo>
                  <a:pt x="2052249" y="150246"/>
                  <a:pt x="2052845" y="154610"/>
                  <a:pt x="2054225" y="158750"/>
                </a:cubicBezTo>
                <a:cubicBezTo>
                  <a:pt x="2056027" y="164157"/>
                  <a:pt x="2058458" y="169333"/>
                  <a:pt x="2060575" y="174625"/>
                </a:cubicBezTo>
                <a:cubicBezTo>
                  <a:pt x="2061633" y="236008"/>
                  <a:pt x="2062235" y="297401"/>
                  <a:pt x="2063750" y="358775"/>
                </a:cubicBezTo>
                <a:cubicBezTo>
                  <a:pt x="2064351" y="383132"/>
                  <a:pt x="2065535" y="407475"/>
                  <a:pt x="2066925" y="431800"/>
                </a:cubicBezTo>
                <a:cubicBezTo>
                  <a:pt x="2067652" y="444523"/>
                  <a:pt x="2067751" y="457374"/>
                  <a:pt x="2070100" y="469900"/>
                </a:cubicBezTo>
                <a:cubicBezTo>
                  <a:pt x="2070972" y="474552"/>
                  <a:pt x="2074692" y="478206"/>
                  <a:pt x="2076450" y="482600"/>
                </a:cubicBezTo>
                <a:cubicBezTo>
                  <a:pt x="2078936" y="488815"/>
                  <a:pt x="2080683" y="495300"/>
                  <a:pt x="2082800" y="501650"/>
                </a:cubicBezTo>
                <a:cubicBezTo>
                  <a:pt x="2083858" y="504825"/>
                  <a:pt x="2084119" y="508390"/>
                  <a:pt x="2085975" y="511175"/>
                </a:cubicBezTo>
                <a:cubicBezTo>
                  <a:pt x="2090208" y="517525"/>
                  <a:pt x="2096262" y="522985"/>
                  <a:pt x="2098675" y="530225"/>
                </a:cubicBezTo>
                <a:cubicBezTo>
                  <a:pt x="2099733" y="533400"/>
                  <a:pt x="2099483" y="537383"/>
                  <a:pt x="2101850" y="539750"/>
                </a:cubicBezTo>
                <a:cubicBezTo>
                  <a:pt x="2105197" y="543097"/>
                  <a:pt x="2110317" y="543983"/>
                  <a:pt x="2114550" y="546100"/>
                </a:cubicBezTo>
                <a:cubicBezTo>
                  <a:pt x="2116667" y="549275"/>
                  <a:pt x="2119193" y="552212"/>
                  <a:pt x="2120900" y="555625"/>
                </a:cubicBezTo>
                <a:cubicBezTo>
                  <a:pt x="2122397" y="558618"/>
                  <a:pt x="2123263" y="561903"/>
                  <a:pt x="2124075" y="565150"/>
                </a:cubicBezTo>
                <a:cubicBezTo>
                  <a:pt x="2125384" y="570385"/>
                  <a:pt x="2126285" y="575716"/>
                  <a:pt x="2127250" y="581025"/>
                </a:cubicBezTo>
                <a:cubicBezTo>
                  <a:pt x="2128402" y="587359"/>
                  <a:pt x="2128864" y="593830"/>
                  <a:pt x="2130425" y="600075"/>
                </a:cubicBezTo>
                <a:cubicBezTo>
                  <a:pt x="2132048" y="606569"/>
                  <a:pt x="2136775" y="619125"/>
                  <a:pt x="2136775" y="619125"/>
                </a:cubicBezTo>
                <a:cubicBezTo>
                  <a:pt x="2131615" y="758437"/>
                  <a:pt x="2144573" y="668755"/>
                  <a:pt x="2127250" y="720725"/>
                </a:cubicBezTo>
                <a:cubicBezTo>
                  <a:pt x="2125870" y="724865"/>
                  <a:pt x="2126194" y="729611"/>
                  <a:pt x="2124075" y="733425"/>
                </a:cubicBezTo>
                <a:cubicBezTo>
                  <a:pt x="2120784" y="739349"/>
                  <a:pt x="2115608" y="744008"/>
                  <a:pt x="2111375" y="749300"/>
                </a:cubicBezTo>
                <a:lnTo>
                  <a:pt x="2105025" y="768350"/>
                </a:lnTo>
                <a:lnTo>
                  <a:pt x="2101850" y="777875"/>
                </a:lnTo>
                <a:cubicBezTo>
                  <a:pt x="2100792" y="797983"/>
                  <a:pt x="2100060" y="818112"/>
                  <a:pt x="2098675" y="838200"/>
                </a:cubicBezTo>
                <a:cubicBezTo>
                  <a:pt x="2097943" y="848811"/>
                  <a:pt x="2095500" y="859314"/>
                  <a:pt x="2095500" y="869950"/>
                </a:cubicBezTo>
                <a:cubicBezTo>
                  <a:pt x="2095500" y="910181"/>
                  <a:pt x="2097617" y="950383"/>
                  <a:pt x="2098675" y="990600"/>
                </a:cubicBezTo>
                <a:cubicBezTo>
                  <a:pt x="2097617" y="998008"/>
                  <a:pt x="2102845" y="1011392"/>
                  <a:pt x="2095500" y="1012825"/>
                </a:cubicBezTo>
                <a:cubicBezTo>
                  <a:pt x="2053937" y="1020935"/>
                  <a:pt x="2010810" y="1014237"/>
                  <a:pt x="1968500" y="1016000"/>
                </a:cubicBezTo>
                <a:cubicBezTo>
                  <a:pt x="1959975" y="1016355"/>
                  <a:pt x="1951567" y="1018117"/>
                  <a:pt x="1943100" y="1019175"/>
                </a:cubicBezTo>
                <a:cubicBezTo>
                  <a:pt x="1935692" y="1018117"/>
                  <a:pt x="1928257" y="1017230"/>
                  <a:pt x="1920875" y="1016000"/>
                </a:cubicBezTo>
                <a:cubicBezTo>
                  <a:pt x="1887604" y="1010455"/>
                  <a:pt x="1920842" y="1015358"/>
                  <a:pt x="1892300" y="1009650"/>
                </a:cubicBezTo>
                <a:cubicBezTo>
                  <a:pt x="1885987" y="1008387"/>
                  <a:pt x="1879584" y="1007627"/>
                  <a:pt x="1873250" y="1006475"/>
                </a:cubicBezTo>
                <a:cubicBezTo>
                  <a:pt x="1867941" y="1005510"/>
                  <a:pt x="1862667" y="1004358"/>
                  <a:pt x="1857375" y="1003300"/>
                </a:cubicBezTo>
                <a:cubicBezTo>
                  <a:pt x="1846792" y="1004358"/>
                  <a:pt x="1836154" y="1004971"/>
                  <a:pt x="1825625" y="1006475"/>
                </a:cubicBezTo>
                <a:cubicBezTo>
                  <a:pt x="1821305" y="1007092"/>
                  <a:pt x="1817204" y="1008794"/>
                  <a:pt x="1812925" y="1009650"/>
                </a:cubicBezTo>
                <a:cubicBezTo>
                  <a:pt x="1799657" y="1012304"/>
                  <a:pt x="1752480" y="1018848"/>
                  <a:pt x="1749425" y="1019175"/>
                </a:cubicBezTo>
                <a:cubicBezTo>
                  <a:pt x="1734655" y="1020757"/>
                  <a:pt x="1719792" y="1021292"/>
                  <a:pt x="1704975" y="1022350"/>
                </a:cubicBezTo>
                <a:lnTo>
                  <a:pt x="1546225" y="1019175"/>
                </a:lnTo>
                <a:cubicBezTo>
                  <a:pt x="1529266" y="1018661"/>
                  <a:pt x="1512368" y="1016892"/>
                  <a:pt x="1495425" y="1016000"/>
                </a:cubicBezTo>
                <a:lnTo>
                  <a:pt x="1425575" y="1012825"/>
                </a:lnTo>
                <a:lnTo>
                  <a:pt x="1308100" y="1016000"/>
                </a:lnTo>
                <a:cubicBezTo>
                  <a:pt x="1296420" y="1016487"/>
                  <a:pt x="1284824" y="1018204"/>
                  <a:pt x="1273175" y="1019175"/>
                </a:cubicBezTo>
                <a:lnTo>
                  <a:pt x="1231900" y="1022350"/>
                </a:lnTo>
                <a:lnTo>
                  <a:pt x="1057275" y="1019175"/>
                </a:lnTo>
                <a:cubicBezTo>
                  <a:pt x="1045591" y="1018821"/>
                  <a:pt x="1034002" y="1016932"/>
                  <a:pt x="1022350" y="1016000"/>
                </a:cubicBezTo>
                <a:lnTo>
                  <a:pt x="977900" y="1012825"/>
                </a:lnTo>
                <a:cubicBezTo>
                  <a:pt x="953571" y="1011510"/>
                  <a:pt x="929217" y="1010708"/>
                  <a:pt x="904875" y="1009650"/>
                </a:cubicBezTo>
                <a:cubicBezTo>
                  <a:pt x="893233" y="1008592"/>
                  <a:pt x="881617" y="1007204"/>
                  <a:pt x="869950" y="1006475"/>
                </a:cubicBezTo>
                <a:cubicBezTo>
                  <a:pt x="847743" y="1005087"/>
                  <a:pt x="825497" y="1004411"/>
                  <a:pt x="803275" y="1003300"/>
                </a:cubicBezTo>
                <a:lnTo>
                  <a:pt x="742950" y="1000125"/>
                </a:lnTo>
                <a:lnTo>
                  <a:pt x="660400" y="1003300"/>
                </a:lnTo>
                <a:cubicBezTo>
                  <a:pt x="560234" y="1008572"/>
                  <a:pt x="670808" y="1003965"/>
                  <a:pt x="596900" y="1009650"/>
                </a:cubicBezTo>
                <a:cubicBezTo>
                  <a:pt x="577877" y="1011113"/>
                  <a:pt x="558800" y="1011767"/>
                  <a:pt x="539750" y="1012825"/>
                </a:cubicBezTo>
                <a:lnTo>
                  <a:pt x="298450" y="1009650"/>
                </a:lnTo>
                <a:cubicBezTo>
                  <a:pt x="-6844" y="1009650"/>
                  <a:pt x="203226" y="1016927"/>
                  <a:pt x="28575" y="1009650"/>
                </a:cubicBezTo>
                <a:cubicBezTo>
                  <a:pt x="28495" y="1008217"/>
                  <a:pt x="30858" y="960241"/>
                  <a:pt x="22225" y="942975"/>
                </a:cubicBezTo>
                <a:cubicBezTo>
                  <a:pt x="20518" y="939562"/>
                  <a:pt x="17992" y="936625"/>
                  <a:pt x="15875" y="933450"/>
                </a:cubicBezTo>
                <a:cubicBezTo>
                  <a:pt x="16933" y="923925"/>
                  <a:pt x="17474" y="914328"/>
                  <a:pt x="19050" y="904875"/>
                </a:cubicBezTo>
                <a:cubicBezTo>
                  <a:pt x="19600" y="901574"/>
                  <a:pt x="22225" y="898697"/>
                  <a:pt x="22225" y="895350"/>
                </a:cubicBezTo>
                <a:cubicBezTo>
                  <a:pt x="22225" y="873100"/>
                  <a:pt x="21127" y="850828"/>
                  <a:pt x="19050" y="828675"/>
                </a:cubicBezTo>
                <a:cubicBezTo>
                  <a:pt x="17946" y="816894"/>
                  <a:pt x="14545" y="805438"/>
                  <a:pt x="12700" y="793750"/>
                </a:cubicBezTo>
                <a:cubicBezTo>
                  <a:pt x="11369" y="785322"/>
                  <a:pt x="10583" y="776817"/>
                  <a:pt x="9525" y="768350"/>
                </a:cubicBezTo>
                <a:cubicBezTo>
                  <a:pt x="10583" y="742950"/>
                  <a:pt x="12318" y="717569"/>
                  <a:pt x="12700" y="692150"/>
                </a:cubicBezTo>
                <a:cubicBezTo>
                  <a:pt x="14435" y="576800"/>
                  <a:pt x="13151" y="461406"/>
                  <a:pt x="15875" y="346075"/>
                </a:cubicBezTo>
                <a:cubicBezTo>
                  <a:pt x="16328" y="326913"/>
                  <a:pt x="20408" y="308006"/>
                  <a:pt x="22225" y="288925"/>
                </a:cubicBezTo>
                <a:cubicBezTo>
                  <a:pt x="24641" y="263552"/>
                  <a:pt x="26458" y="238125"/>
                  <a:pt x="28575" y="212725"/>
                </a:cubicBezTo>
                <a:cubicBezTo>
                  <a:pt x="27517" y="170392"/>
                  <a:pt x="27028" y="128040"/>
                  <a:pt x="25400" y="85725"/>
                </a:cubicBezTo>
                <a:cubicBezTo>
                  <a:pt x="21610" y="-12821"/>
                  <a:pt x="22225" y="91216"/>
                  <a:pt x="0" y="31750"/>
                </a:cubicBezTo>
                <a:close/>
              </a:path>
            </a:pathLst>
          </a:custGeom>
          <a:gradFill flip="none" rotWithShape="1">
            <a:gsLst>
              <a:gs pos="0">
                <a:schemeClr val="accent1">
                  <a:tint val="100000"/>
                  <a:shade val="100000"/>
                  <a:satMod val="130000"/>
                  <a:alpha val="34000"/>
                </a:schemeClr>
              </a:gs>
              <a:gs pos="100000">
                <a:schemeClr val="accent1">
                  <a:tint val="50000"/>
                  <a:shade val="100000"/>
                  <a:satMod val="350000"/>
                  <a:alpha val="34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064726" y="2667000"/>
            <a:ext cx="149326"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7262220" y="1393825"/>
            <a:ext cx="285106" cy="799293"/>
          </a:xfrm>
          <a:custGeom>
            <a:avLst/>
            <a:gdLst>
              <a:gd name="connsiteX0" fmla="*/ 0 w 285106"/>
              <a:gd name="connsiteY0" fmla="*/ 0 h 799293"/>
              <a:gd name="connsiteX1" fmla="*/ 0 w 285106"/>
              <a:gd name="connsiteY1" fmla="*/ 0 h 799293"/>
              <a:gd name="connsiteX2" fmla="*/ 9525 w 285106"/>
              <a:gd name="connsiteY2" fmla="*/ 88900 h 799293"/>
              <a:gd name="connsiteX3" fmla="*/ 12700 w 285106"/>
              <a:gd name="connsiteY3" fmla="*/ 142875 h 799293"/>
              <a:gd name="connsiteX4" fmla="*/ 15875 w 285106"/>
              <a:gd name="connsiteY4" fmla="*/ 241300 h 799293"/>
              <a:gd name="connsiteX5" fmla="*/ 22225 w 285106"/>
              <a:gd name="connsiteY5" fmla="*/ 285750 h 799293"/>
              <a:gd name="connsiteX6" fmla="*/ 31750 w 285106"/>
              <a:gd name="connsiteY6" fmla="*/ 596900 h 799293"/>
              <a:gd name="connsiteX7" fmla="*/ 28575 w 285106"/>
              <a:gd name="connsiteY7" fmla="*/ 641350 h 799293"/>
              <a:gd name="connsiteX8" fmla="*/ 22225 w 285106"/>
              <a:gd name="connsiteY8" fmla="*/ 733425 h 799293"/>
              <a:gd name="connsiteX9" fmla="*/ 28575 w 285106"/>
              <a:gd name="connsiteY9" fmla="*/ 796925 h 799293"/>
              <a:gd name="connsiteX10" fmla="*/ 165100 w 285106"/>
              <a:gd name="connsiteY10" fmla="*/ 790575 h 799293"/>
              <a:gd name="connsiteX11" fmla="*/ 196850 w 285106"/>
              <a:gd name="connsiteY11" fmla="*/ 781050 h 799293"/>
              <a:gd name="connsiteX12" fmla="*/ 244475 w 285106"/>
              <a:gd name="connsiteY12" fmla="*/ 771525 h 799293"/>
              <a:gd name="connsiteX13" fmla="*/ 257175 w 285106"/>
              <a:gd name="connsiteY13" fmla="*/ 765175 h 799293"/>
              <a:gd name="connsiteX14" fmla="*/ 269875 w 285106"/>
              <a:gd name="connsiteY14" fmla="*/ 762000 h 799293"/>
              <a:gd name="connsiteX15" fmla="*/ 279400 w 285106"/>
              <a:gd name="connsiteY15" fmla="*/ 758825 h 799293"/>
              <a:gd name="connsiteX16" fmla="*/ 279400 w 285106"/>
              <a:gd name="connsiteY16" fmla="*/ 663575 h 799293"/>
              <a:gd name="connsiteX17" fmla="*/ 276225 w 285106"/>
              <a:gd name="connsiteY17" fmla="*/ 654050 h 799293"/>
              <a:gd name="connsiteX18" fmla="*/ 273050 w 285106"/>
              <a:gd name="connsiteY18" fmla="*/ 635000 h 799293"/>
              <a:gd name="connsiteX19" fmla="*/ 263525 w 285106"/>
              <a:gd name="connsiteY19" fmla="*/ 593725 h 799293"/>
              <a:gd name="connsiteX20" fmla="*/ 257175 w 285106"/>
              <a:gd name="connsiteY20" fmla="*/ 584200 h 799293"/>
              <a:gd name="connsiteX21" fmla="*/ 250825 w 285106"/>
              <a:gd name="connsiteY21" fmla="*/ 565150 h 799293"/>
              <a:gd name="connsiteX22" fmla="*/ 247650 w 285106"/>
              <a:gd name="connsiteY22" fmla="*/ 555625 h 799293"/>
              <a:gd name="connsiteX23" fmla="*/ 241300 w 285106"/>
              <a:gd name="connsiteY23" fmla="*/ 523875 h 799293"/>
              <a:gd name="connsiteX24" fmla="*/ 234950 w 285106"/>
              <a:gd name="connsiteY24" fmla="*/ 501650 h 799293"/>
              <a:gd name="connsiteX25" fmla="*/ 231775 w 285106"/>
              <a:gd name="connsiteY25" fmla="*/ 488950 h 799293"/>
              <a:gd name="connsiteX26" fmla="*/ 228600 w 285106"/>
              <a:gd name="connsiteY26" fmla="*/ 479425 h 799293"/>
              <a:gd name="connsiteX27" fmla="*/ 222250 w 285106"/>
              <a:gd name="connsiteY27" fmla="*/ 441325 h 799293"/>
              <a:gd name="connsiteX28" fmla="*/ 215900 w 285106"/>
              <a:gd name="connsiteY28" fmla="*/ 419100 h 799293"/>
              <a:gd name="connsiteX29" fmla="*/ 206375 w 285106"/>
              <a:gd name="connsiteY29" fmla="*/ 387350 h 799293"/>
              <a:gd name="connsiteX30" fmla="*/ 193675 w 285106"/>
              <a:gd name="connsiteY30" fmla="*/ 368300 h 799293"/>
              <a:gd name="connsiteX31" fmla="*/ 190500 w 285106"/>
              <a:gd name="connsiteY31" fmla="*/ 358775 h 799293"/>
              <a:gd name="connsiteX32" fmla="*/ 174625 w 285106"/>
              <a:gd name="connsiteY32" fmla="*/ 336550 h 799293"/>
              <a:gd name="connsiteX33" fmla="*/ 165100 w 285106"/>
              <a:gd name="connsiteY33" fmla="*/ 314325 h 799293"/>
              <a:gd name="connsiteX34" fmla="*/ 155575 w 285106"/>
              <a:gd name="connsiteY34" fmla="*/ 301625 h 799293"/>
              <a:gd name="connsiteX35" fmla="*/ 142875 w 285106"/>
              <a:gd name="connsiteY35" fmla="*/ 282575 h 799293"/>
              <a:gd name="connsiteX36" fmla="*/ 136525 w 285106"/>
              <a:gd name="connsiteY36" fmla="*/ 273050 h 799293"/>
              <a:gd name="connsiteX37" fmla="*/ 130175 w 285106"/>
              <a:gd name="connsiteY37" fmla="*/ 247650 h 799293"/>
              <a:gd name="connsiteX38" fmla="*/ 127000 w 285106"/>
              <a:gd name="connsiteY38" fmla="*/ 234950 h 799293"/>
              <a:gd name="connsiteX39" fmla="*/ 120650 w 285106"/>
              <a:gd name="connsiteY39" fmla="*/ 215900 h 799293"/>
              <a:gd name="connsiteX40" fmla="*/ 117475 w 285106"/>
              <a:gd name="connsiteY40" fmla="*/ 203200 h 799293"/>
              <a:gd name="connsiteX41" fmla="*/ 107950 w 285106"/>
              <a:gd name="connsiteY41" fmla="*/ 190500 h 799293"/>
              <a:gd name="connsiteX42" fmla="*/ 104775 w 285106"/>
              <a:gd name="connsiteY42" fmla="*/ 177800 h 799293"/>
              <a:gd name="connsiteX43" fmla="*/ 95250 w 285106"/>
              <a:gd name="connsiteY43" fmla="*/ 149225 h 799293"/>
              <a:gd name="connsiteX44" fmla="*/ 92075 w 285106"/>
              <a:gd name="connsiteY44" fmla="*/ 139700 h 799293"/>
              <a:gd name="connsiteX45" fmla="*/ 88900 w 285106"/>
              <a:gd name="connsiteY45" fmla="*/ 130175 h 799293"/>
              <a:gd name="connsiteX46" fmla="*/ 82550 w 285106"/>
              <a:gd name="connsiteY46" fmla="*/ 117475 h 799293"/>
              <a:gd name="connsiteX47" fmla="*/ 79375 w 285106"/>
              <a:gd name="connsiteY47" fmla="*/ 107950 h 799293"/>
              <a:gd name="connsiteX48" fmla="*/ 73025 w 285106"/>
              <a:gd name="connsiteY48" fmla="*/ 98425 h 799293"/>
              <a:gd name="connsiteX49" fmla="*/ 66675 w 285106"/>
              <a:gd name="connsiteY49" fmla="*/ 85725 h 799293"/>
              <a:gd name="connsiteX50" fmla="*/ 60325 w 285106"/>
              <a:gd name="connsiteY50" fmla="*/ 76200 h 799293"/>
              <a:gd name="connsiteX51" fmla="*/ 57150 w 285106"/>
              <a:gd name="connsiteY51" fmla="*/ 66675 h 799293"/>
              <a:gd name="connsiteX52" fmla="*/ 44450 w 285106"/>
              <a:gd name="connsiteY52" fmla="*/ 60325 h 799293"/>
              <a:gd name="connsiteX53" fmla="*/ 41275 w 285106"/>
              <a:gd name="connsiteY53" fmla="*/ 50800 h 799293"/>
              <a:gd name="connsiteX54" fmla="*/ 34925 w 285106"/>
              <a:gd name="connsiteY54" fmla="*/ 41275 h 799293"/>
              <a:gd name="connsiteX55" fmla="*/ 28575 w 285106"/>
              <a:gd name="connsiteY55" fmla="*/ 22225 h 799293"/>
              <a:gd name="connsiteX56" fmla="*/ 15875 w 285106"/>
              <a:gd name="connsiteY56" fmla="*/ 3175 h 799293"/>
              <a:gd name="connsiteX57" fmla="*/ 0 w 285106"/>
              <a:gd name="connsiteY57" fmla="*/ 0 h 79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85106" h="799293">
                <a:moveTo>
                  <a:pt x="0" y="0"/>
                </a:moveTo>
                <a:lnTo>
                  <a:pt x="0" y="0"/>
                </a:lnTo>
                <a:cubicBezTo>
                  <a:pt x="10851" y="48827"/>
                  <a:pt x="5564" y="17602"/>
                  <a:pt x="9525" y="88900"/>
                </a:cubicBezTo>
                <a:cubicBezTo>
                  <a:pt x="10525" y="106895"/>
                  <a:pt x="11950" y="124868"/>
                  <a:pt x="12700" y="142875"/>
                </a:cubicBezTo>
                <a:cubicBezTo>
                  <a:pt x="14067" y="175672"/>
                  <a:pt x="14194" y="208518"/>
                  <a:pt x="15875" y="241300"/>
                </a:cubicBezTo>
                <a:cubicBezTo>
                  <a:pt x="16464" y="252779"/>
                  <a:pt x="20201" y="273606"/>
                  <a:pt x="22225" y="285750"/>
                </a:cubicBezTo>
                <a:cubicBezTo>
                  <a:pt x="29438" y="408365"/>
                  <a:pt x="29703" y="402419"/>
                  <a:pt x="31750" y="596900"/>
                </a:cubicBezTo>
                <a:cubicBezTo>
                  <a:pt x="31906" y="611754"/>
                  <a:pt x="29531" y="626526"/>
                  <a:pt x="28575" y="641350"/>
                </a:cubicBezTo>
                <a:cubicBezTo>
                  <a:pt x="22970" y="728224"/>
                  <a:pt x="28086" y="663097"/>
                  <a:pt x="22225" y="733425"/>
                </a:cubicBezTo>
                <a:cubicBezTo>
                  <a:pt x="24342" y="754592"/>
                  <a:pt x="9880" y="786776"/>
                  <a:pt x="28575" y="796925"/>
                </a:cubicBezTo>
                <a:cubicBezTo>
                  <a:pt x="41087" y="803717"/>
                  <a:pt x="129904" y="794095"/>
                  <a:pt x="165100" y="790575"/>
                </a:cubicBezTo>
                <a:cubicBezTo>
                  <a:pt x="189371" y="778440"/>
                  <a:pt x="165225" y="788956"/>
                  <a:pt x="196850" y="781050"/>
                </a:cubicBezTo>
                <a:cubicBezTo>
                  <a:pt x="241877" y="769793"/>
                  <a:pt x="185072" y="778125"/>
                  <a:pt x="244475" y="771525"/>
                </a:cubicBezTo>
                <a:cubicBezTo>
                  <a:pt x="248708" y="769408"/>
                  <a:pt x="252743" y="766837"/>
                  <a:pt x="257175" y="765175"/>
                </a:cubicBezTo>
                <a:cubicBezTo>
                  <a:pt x="261261" y="763643"/>
                  <a:pt x="265679" y="763199"/>
                  <a:pt x="269875" y="762000"/>
                </a:cubicBezTo>
                <a:cubicBezTo>
                  <a:pt x="273093" y="761081"/>
                  <a:pt x="276225" y="759883"/>
                  <a:pt x="279400" y="758825"/>
                </a:cubicBezTo>
                <a:cubicBezTo>
                  <a:pt x="288924" y="720727"/>
                  <a:pt x="284821" y="742174"/>
                  <a:pt x="279400" y="663575"/>
                </a:cubicBezTo>
                <a:cubicBezTo>
                  <a:pt x="279170" y="660236"/>
                  <a:pt x="276951" y="657317"/>
                  <a:pt x="276225" y="654050"/>
                </a:cubicBezTo>
                <a:cubicBezTo>
                  <a:pt x="274828" y="647766"/>
                  <a:pt x="274202" y="641334"/>
                  <a:pt x="273050" y="635000"/>
                </a:cubicBezTo>
                <a:cubicBezTo>
                  <a:pt x="271205" y="624850"/>
                  <a:pt x="266266" y="601262"/>
                  <a:pt x="263525" y="593725"/>
                </a:cubicBezTo>
                <a:cubicBezTo>
                  <a:pt x="262221" y="590139"/>
                  <a:pt x="258725" y="587687"/>
                  <a:pt x="257175" y="584200"/>
                </a:cubicBezTo>
                <a:cubicBezTo>
                  <a:pt x="254457" y="578083"/>
                  <a:pt x="252942" y="571500"/>
                  <a:pt x="250825" y="565150"/>
                </a:cubicBezTo>
                <a:cubicBezTo>
                  <a:pt x="249767" y="561975"/>
                  <a:pt x="248306" y="558907"/>
                  <a:pt x="247650" y="555625"/>
                </a:cubicBezTo>
                <a:cubicBezTo>
                  <a:pt x="245533" y="545042"/>
                  <a:pt x="243918" y="534346"/>
                  <a:pt x="241300" y="523875"/>
                </a:cubicBezTo>
                <a:cubicBezTo>
                  <a:pt x="231374" y="484173"/>
                  <a:pt x="244060" y="533534"/>
                  <a:pt x="234950" y="501650"/>
                </a:cubicBezTo>
                <a:cubicBezTo>
                  <a:pt x="233751" y="497454"/>
                  <a:pt x="232974" y="493146"/>
                  <a:pt x="231775" y="488950"/>
                </a:cubicBezTo>
                <a:cubicBezTo>
                  <a:pt x="230856" y="485732"/>
                  <a:pt x="229256" y="482707"/>
                  <a:pt x="228600" y="479425"/>
                </a:cubicBezTo>
                <a:cubicBezTo>
                  <a:pt x="226075" y="466800"/>
                  <a:pt x="225373" y="453816"/>
                  <a:pt x="222250" y="441325"/>
                </a:cubicBezTo>
                <a:cubicBezTo>
                  <a:pt x="212324" y="401623"/>
                  <a:pt x="225010" y="450984"/>
                  <a:pt x="215900" y="419100"/>
                </a:cubicBezTo>
                <a:cubicBezTo>
                  <a:pt x="213681" y="411335"/>
                  <a:pt x="210148" y="393009"/>
                  <a:pt x="206375" y="387350"/>
                </a:cubicBezTo>
                <a:cubicBezTo>
                  <a:pt x="202142" y="381000"/>
                  <a:pt x="196088" y="375540"/>
                  <a:pt x="193675" y="368300"/>
                </a:cubicBezTo>
                <a:cubicBezTo>
                  <a:pt x="192617" y="365125"/>
                  <a:pt x="191997" y="361768"/>
                  <a:pt x="190500" y="358775"/>
                </a:cubicBezTo>
                <a:cubicBezTo>
                  <a:pt x="188179" y="354132"/>
                  <a:pt x="176782" y="339426"/>
                  <a:pt x="174625" y="336550"/>
                </a:cubicBezTo>
                <a:cubicBezTo>
                  <a:pt x="171539" y="327291"/>
                  <a:pt x="170705" y="323293"/>
                  <a:pt x="165100" y="314325"/>
                </a:cubicBezTo>
                <a:cubicBezTo>
                  <a:pt x="162295" y="309838"/>
                  <a:pt x="158610" y="305960"/>
                  <a:pt x="155575" y="301625"/>
                </a:cubicBezTo>
                <a:cubicBezTo>
                  <a:pt x="151198" y="295373"/>
                  <a:pt x="147108" y="288925"/>
                  <a:pt x="142875" y="282575"/>
                </a:cubicBezTo>
                <a:lnTo>
                  <a:pt x="136525" y="273050"/>
                </a:lnTo>
                <a:lnTo>
                  <a:pt x="130175" y="247650"/>
                </a:lnTo>
                <a:cubicBezTo>
                  <a:pt x="129117" y="243417"/>
                  <a:pt x="128380" y="239090"/>
                  <a:pt x="127000" y="234950"/>
                </a:cubicBezTo>
                <a:cubicBezTo>
                  <a:pt x="124883" y="228600"/>
                  <a:pt x="122273" y="222394"/>
                  <a:pt x="120650" y="215900"/>
                </a:cubicBezTo>
                <a:cubicBezTo>
                  <a:pt x="119592" y="211667"/>
                  <a:pt x="119426" y="207103"/>
                  <a:pt x="117475" y="203200"/>
                </a:cubicBezTo>
                <a:cubicBezTo>
                  <a:pt x="115108" y="198467"/>
                  <a:pt x="111125" y="194733"/>
                  <a:pt x="107950" y="190500"/>
                </a:cubicBezTo>
                <a:cubicBezTo>
                  <a:pt x="106892" y="186267"/>
                  <a:pt x="106029" y="181980"/>
                  <a:pt x="104775" y="177800"/>
                </a:cubicBezTo>
                <a:cubicBezTo>
                  <a:pt x="101890" y="168183"/>
                  <a:pt x="98425" y="158750"/>
                  <a:pt x="95250" y="149225"/>
                </a:cubicBezTo>
                <a:lnTo>
                  <a:pt x="92075" y="139700"/>
                </a:lnTo>
                <a:cubicBezTo>
                  <a:pt x="91017" y="136525"/>
                  <a:pt x="90397" y="133168"/>
                  <a:pt x="88900" y="130175"/>
                </a:cubicBezTo>
                <a:cubicBezTo>
                  <a:pt x="86783" y="125942"/>
                  <a:pt x="84414" y="121825"/>
                  <a:pt x="82550" y="117475"/>
                </a:cubicBezTo>
                <a:cubicBezTo>
                  <a:pt x="81232" y="114399"/>
                  <a:pt x="80872" y="110943"/>
                  <a:pt x="79375" y="107950"/>
                </a:cubicBezTo>
                <a:cubicBezTo>
                  <a:pt x="77668" y="104537"/>
                  <a:pt x="74918" y="101738"/>
                  <a:pt x="73025" y="98425"/>
                </a:cubicBezTo>
                <a:cubicBezTo>
                  <a:pt x="70677" y="94316"/>
                  <a:pt x="69023" y="89834"/>
                  <a:pt x="66675" y="85725"/>
                </a:cubicBezTo>
                <a:cubicBezTo>
                  <a:pt x="64782" y="82412"/>
                  <a:pt x="62032" y="79613"/>
                  <a:pt x="60325" y="76200"/>
                </a:cubicBezTo>
                <a:cubicBezTo>
                  <a:pt x="58828" y="73207"/>
                  <a:pt x="59517" y="69042"/>
                  <a:pt x="57150" y="66675"/>
                </a:cubicBezTo>
                <a:cubicBezTo>
                  <a:pt x="53803" y="63328"/>
                  <a:pt x="48683" y="62442"/>
                  <a:pt x="44450" y="60325"/>
                </a:cubicBezTo>
                <a:cubicBezTo>
                  <a:pt x="43392" y="57150"/>
                  <a:pt x="42772" y="53793"/>
                  <a:pt x="41275" y="50800"/>
                </a:cubicBezTo>
                <a:cubicBezTo>
                  <a:pt x="39568" y="47387"/>
                  <a:pt x="36475" y="44762"/>
                  <a:pt x="34925" y="41275"/>
                </a:cubicBezTo>
                <a:cubicBezTo>
                  <a:pt x="32207" y="35158"/>
                  <a:pt x="32288" y="27794"/>
                  <a:pt x="28575" y="22225"/>
                </a:cubicBezTo>
                <a:cubicBezTo>
                  <a:pt x="24342" y="15875"/>
                  <a:pt x="22225" y="7408"/>
                  <a:pt x="15875" y="3175"/>
                </a:cubicBezTo>
                <a:lnTo>
                  <a:pt x="0" y="0"/>
                </a:lnTo>
                <a:close/>
              </a:path>
            </a:pathLst>
          </a:custGeom>
          <a:solidFill>
            <a:srgbClr val="1BCD15">
              <a:alpha val="4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59348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0"/>
            <a:ext cx="9144000" cy="6858000"/>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5651500" y="2597834"/>
            <a:ext cx="2555432" cy="646331"/>
          </a:xfrm>
          <a:prstGeom prst="rect">
            <a:avLst/>
          </a:prstGeom>
          <a:noFill/>
        </p:spPr>
        <p:txBody>
          <a:bodyPr wrap="none" rtlCol="0">
            <a:spAutoFit/>
          </a:bodyPr>
          <a:lstStyle/>
          <a:p>
            <a:r>
              <a:rPr lang="en-US" dirty="0" smtClean="0">
                <a:solidFill>
                  <a:srgbClr val="CCFFCC"/>
                </a:solidFill>
              </a:rPr>
              <a:t>35 acres</a:t>
            </a:r>
          </a:p>
          <a:p>
            <a:r>
              <a:rPr lang="en-US" dirty="0">
                <a:solidFill>
                  <a:srgbClr val="FFFF08"/>
                </a:solidFill>
              </a:rPr>
              <a:t>I</a:t>
            </a:r>
            <a:r>
              <a:rPr lang="en-US" dirty="0" smtClean="0">
                <a:solidFill>
                  <a:srgbClr val="FFFF08"/>
                </a:solidFill>
              </a:rPr>
              <a:t>n purchase negotiations</a:t>
            </a:r>
          </a:p>
        </p:txBody>
      </p:sp>
      <p:sp>
        <p:nvSpPr>
          <p:cNvPr id="5" name="TextBox 4"/>
          <p:cNvSpPr txBox="1"/>
          <p:nvPr/>
        </p:nvSpPr>
        <p:spPr>
          <a:xfrm>
            <a:off x="5651500" y="469900"/>
            <a:ext cx="1955471" cy="646331"/>
          </a:xfrm>
          <a:prstGeom prst="rect">
            <a:avLst/>
          </a:prstGeom>
          <a:noFill/>
        </p:spPr>
        <p:txBody>
          <a:bodyPr wrap="none" rtlCol="0">
            <a:spAutoFit/>
          </a:bodyPr>
          <a:lstStyle/>
          <a:p>
            <a:r>
              <a:rPr lang="en-US" dirty="0" smtClean="0">
                <a:solidFill>
                  <a:srgbClr val="CCFFCC"/>
                </a:solidFill>
              </a:rPr>
              <a:t>Phase One </a:t>
            </a:r>
            <a:r>
              <a:rPr lang="en-US" dirty="0">
                <a:solidFill>
                  <a:srgbClr val="CCFFCC"/>
                </a:solidFill>
              </a:rPr>
              <a:t>G</a:t>
            </a:r>
            <a:r>
              <a:rPr lang="en-US" dirty="0" smtClean="0">
                <a:solidFill>
                  <a:srgbClr val="CCFFCC"/>
                </a:solidFill>
              </a:rPr>
              <a:t>oal:</a:t>
            </a:r>
          </a:p>
          <a:p>
            <a:r>
              <a:rPr lang="en-US" dirty="0" smtClean="0">
                <a:solidFill>
                  <a:srgbClr val="CCFFCC"/>
                </a:solidFill>
              </a:rPr>
              <a:t>Acquire 2 parcels…</a:t>
            </a:r>
          </a:p>
        </p:txBody>
      </p:sp>
      <p:sp>
        <p:nvSpPr>
          <p:cNvPr id="6" name="TextBox 5"/>
          <p:cNvSpPr txBox="1"/>
          <p:nvPr/>
        </p:nvSpPr>
        <p:spPr>
          <a:xfrm>
            <a:off x="5683750" y="5324475"/>
            <a:ext cx="2960854" cy="646331"/>
          </a:xfrm>
          <a:prstGeom prst="rect">
            <a:avLst/>
          </a:prstGeom>
          <a:noFill/>
        </p:spPr>
        <p:txBody>
          <a:bodyPr wrap="none" rtlCol="0">
            <a:spAutoFit/>
          </a:bodyPr>
          <a:lstStyle/>
          <a:p>
            <a:r>
              <a:rPr lang="en-US" dirty="0">
                <a:solidFill>
                  <a:srgbClr val="CCFFCC"/>
                </a:solidFill>
              </a:rPr>
              <a:t>6</a:t>
            </a:r>
            <a:r>
              <a:rPr lang="en-US" dirty="0" smtClean="0">
                <a:solidFill>
                  <a:srgbClr val="CCFFCC"/>
                </a:solidFill>
              </a:rPr>
              <a:t> acres</a:t>
            </a:r>
          </a:p>
          <a:p>
            <a:r>
              <a:rPr lang="en-US" dirty="0" smtClean="0">
                <a:solidFill>
                  <a:srgbClr val="FFFF00"/>
                </a:solidFill>
              </a:rPr>
              <a:t>Subject of current application</a:t>
            </a:r>
          </a:p>
        </p:txBody>
      </p:sp>
      <p:sp>
        <p:nvSpPr>
          <p:cNvPr id="12" name="Rectangle 11"/>
          <p:cNvSpPr/>
          <p:nvPr/>
        </p:nvSpPr>
        <p:spPr>
          <a:xfrm>
            <a:off x="1" y="6299200"/>
            <a:ext cx="5253314" cy="558800"/>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BoyScoutProperty- No divis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397501" cy="6858000"/>
          </a:xfrm>
          <a:prstGeom prst="rect">
            <a:avLst/>
          </a:prstGeom>
        </p:spPr>
      </p:pic>
      <p:cxnSp>
        <p:nvCxnSpPr>
          <p:cNvPr id="8" name="Straight Arrow Connector 7"/>
          <p:cNvCxnSpPr/>
          <p:nvPr/>
        </p:nvCxnSpPr>
        <p:spPr>
          <a:xfrm flipH="1" flipV="1">
            <a:off x="3162300" y="2755900"/>
            <a:ext cx="2489200" cy="38100"/>
          </a:xfrm>
          <a:prstGeom prst="straightConnector1">
            <a:avLst/>
          </a:prstGeom>
          <a:ln>
            <a:solidFill>
              <a:srgbClr val="970A1A"/>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3403600" y="5130800"/>
            <a:ext cx="2280150" cy="558800"/>
          </a:xfrm>
          <a:prstGeom prst="straightConnector1">
            <a:avLst/>
          </a:prstGeom>
          <a:ln>
            <a:solidFill>
              <a:srgbClr val="970A1A"/>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543175" y="4473575"/>
            <a:ext cx="1720850" cy="44450"/>
          </a:xfrm>
          <a:prstGeom prst="line">
            <a:avLst/>
          </a:prstGeom>
          <a:ln>
            <a:solidFill>
              <a:srgbClr val="970A1A"/>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543175" y="4984750"/>
            <a:ext cx="1809750" cy="50800"/>
          </a:xfrm>
          <a:prstGeom prst="line">
            <a:avLst/>
          </a:prstGeom>
          <a:ln>
            <a:solidFill>
              <a:srgbClr val="970A1A"/>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543175" y="5311775"/>
            <a:ext cx="1809750" cy="44450"/>
          </a:xfrm>
          <a:prstGeom prst="line">
            <a:avLst/>
          </a:prstGeom>
          <a:ln>
            <a:solidFill>
              <a:srgbClr val="970A1A"/>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543175" y="5753100"/>
            <a:ext cx="1917700" cy="38100"/>
          </a:xfrm>
          <a:prstGeom prst="line">
            <a:avLst/>
          </a:prstGeom>
          <a:ln>
            <a:solidFill>
              <a:srgbClr val="970A1A"/>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05084" y="4165089"/>
            <a:ext cx="5048230" cy="126215"/>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729051" y="3633300"/>
            <a:ext cx="1469860" cy="369332"/>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29051" y="4333359"/>
            <a:ext cx="1469860" cy="369332"/>
          </a:xfrm>
          <a:prstGeom prst="rect">
            <a:avLst/>
          </a:prstGeom>
          <a:solidFill>
            <a:srgbClr val="1025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29051" y="3633300"/>
            <a:ext cx="1580932" cy="369332"/>
          </a:xfrm>
          <a:prstGeom prst="rect">
            <a:avLst/>
          </a:prstGeom>
          <a:noFill/>
        </p:spPr>
        <p:txBody>
          <a:bodyPr wrap="none" rtlCol="0">
            <a:spAutoFit/>
          </a:bodyPr>
          <a:lstStyle/>
          <a:p>
            <a:r>
              <a:rPr lang="en-US" dirty="0" smtClean="0">
                <a:solidFill>
                  <a:srgbClr val="CCFFCC"/>
                </a:solidFill>
              </a:rPr>
              <a:t>Snohomish Co.</a:t>
            </a:r>
            <a:endParaRPr lang="en-US" dirty="0">
              <a:solidFill>
                <a:srgbClr val="CCFFCC"/>
              </a:solidFill>
            </a:endParaRPr>
          </a:p>
        </p:txBody>
      </p:sp>
      <p:sp>
        <p:nvSpPr>
          <p:cNvPr id="15" name="TextBox 14"/>
          <p:cNvSpPr txBox="1"/>
          <p:nvPr/>
        </p:nvSpPr>
        <p:spPr>
          <a:xfrm>
            <a:off x="999505" y="4333359"/>
            <a:ext cx="942761" cy="369332"/>
          </a:xfrm>
          <a:prstGeom prst="rect">
            <a:avLst/>
          </a:prstGeom>
          <a:noFill/>
        </p:spPr>
        <p:txBody>
          <a:bodyPr wrap="none" rtlCol="0">
            <a:spAutoFit/>
          </a:bodyPr>
          <a:lstStyle/>
          <a:p>
            <a:r>
              <a:rPr lang="en-US" dirty="0" smtClean="0">
                <a:solidFill>
                  <a:srgbClr val="CCFFCC"/>
                </a:solidFill>
              </a:rPr>
              <a:t>King Co.</a:t>
            </a:r>
            <a:endParaRPr lang="en-US" dirty="0">
              <a:solidFill>
                <a:srgbClr val="CCFFCC"/>
              </a:solidFill>
            </a:endParaRPr>
          </a:p>
        </p:txBody>
      </p:sp>
      <p:sp>
        <p:nvSpPr>
          <p:cNvPr id="3" name="Rectangle 2"/>
          <p:cNvSpPr/>
          <p:nvPr/>
        </p:nvSpPr>
        <p:spPr>
          <a:xfrm>
            <a:off x="2946400" y="5791200"/>
            <a:ext cx="1066800" cy="179606"/>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162300" y="5791200"/>
            <a:ext cx="1419225" cy="215444"/>
          </a:xfrm>
          <a:prstGeom prst="rect">
            <a:avLst/>
          </a:prstGeom>
          <a:noFill/>
        </p:spPr>
        <p:txBody>
          <a:bodyPr wrap="square" rtlCol="0">
            <a:spAutoFit/>
          </a:bodyPr>
          <a:lstStyle/>
          <a:p>
            <a:r>
              <a:rPr lang="en-US" sz="800" dirty="0" err="1" smtClean="0">
                <a:solidFill>
                  <a:srgbClr val="CF0000"/>
                </a:solidFill>
              </a:rPr>
              <a:t>CamWest</a:t>
            </a:r>
            <a:r>
              <a:rPr lang="en-US" sz="800" dirty="0" smtClean="0">
                <a:solidFill>
                  <a:srgbClr val="CF0000"/>
                </a:solidFill>
              </a:rPr>
              <a:t> 4.21 Acres</a:t>
            </a:r>
            <a:endParaRPr lang="en-US" sz="800" dirty="0">
              <a:solidFill>
                <a:srgbClr val="CF0000"/>
              </a:solidFill>
            </a:endParaRPr>
          </a:p>
        </p:txBody>
      </p:sp>
      <p:sp>
        <p:nvSpPr>
          <p:cNvPr id="7" name="Rectangle 6"/>
          <p:cNvSpPr/>
          <p:nvPr/>
        </p:nvSpPr>
        <p:spPr>
          <a:xfrm>
            <a:off x="2543175" y="4984750"/>
            <a:ext cx="1809750" cy="339725"/>
          </a:xfrm>
          <a:prstGeom prst="rect">
            <a:avLst/>
          </a:prstGeom>
          <a:solidFill>
            <a:srgbClr val="FFFF00">
              <a:alpha val="4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28409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nceptual Site Plan Draft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ln>
            <a:solidFill>
              <a:srgbClr val="FFFFFF"/>
            </a:solidFill>
          </a:ln>
        </p:spPr>
      </p:pic>
      <p:sp>
        <p:nvSpPr>
          <p:cNvPr id="7" name="Freeform 6"/>
          <p:cNvSpPr/>
          <p:nvPr/>
        </p:nvSpPr>
        <p:spPr>
          <a:xfrm rot="5400000">
            <a:off x="5857682" y="1158684"/>
            <a:ext cx="1797431" cy="4368803"/>
          </a:xfrm>
          <a:custGeom>
            <a:avLst/>
            <a:gdLst>
              <a:gd name="connsiteX0" fmla="*/ 26171 w 2007371"/>
              <a:gd name="connsiteY0" fmla="*/ 0 h 5676900"/>
              <a:gd name="connsiteX1" fmla="*/ 26171 w 2007371"/>
              <a:gd name="connsiteY1" fmla="*/ 0 h 5676900"/>
              <a:gd name="connsiteX2" fmla="*/ 771 w 2007371"/>
              <a:gd name="connsiteY2" fmla="*/ 114300 h 5676900"/>
              <a:gd name="connsiteX3" fmla="*/ 51571 w 2007371"/>
              <a:gd name="connsiteY3" fmla="*/ 190500 h 5676900"/>
              <a:gd name="connsiteX4" fmla="*/ 38871 w 2007371"/>
              <a:gd name="connsiteY4" fmla="*/ 254000 h 5676900"/>
              <a:gd name="connsiteX5" fmla="*/ 127771 w 2007371"/>
              <a:gd name="connsiteY5" fmla="*/ 5651500 h 5676900"/>
              <a:gd name="connsiteX6" fmla="*/ 2007371 w 2007371"/>
              <a:gd name="connsiteY6" fmla="*/ 5676900 h 5676900"/>
              <a:gd name="connsiteX7" fmla="*/ 2007371 w 2007371"/>
              <a:gd name="connsiteY7" fmla="*/ 5511800 h 5676900"/>
              <a:gd name="connsiteX8" fmla="*/ 1905771 w 2007371"/>
              <a:gd name="connsiteY8" fmla="*/ 5003800 h 5676900"/>
              <a:gd name="connsiteX9" fmla="*/ 1854971 w 2007371"/>
              <a:gd name="connsiteY9" fmla="*/ 4394200 h 5676900"/>
              <a:gd name="connsiteX10" fmla="*/ 1816871 w 2007371"/>
              <a:gd name="connsiteY10" fmla="*/ 4127500 h 5676900"/>
              <a:gd name="connsiteX11" fmla="*/ 1651771 w 2007371"/>
              <a:gd name="connsiteY11" fmla="*/ 4076700 h 5676900"/>
              <a:gd name="connsiteX12" fmla="*/ 1689871 w 2007371"/>
              <a:gd name="connsiteY12" fmla="*/ 3873500 h 5676900"/>
              <a:gd name="connsiteX13" fmla="*/ 1829571 w 2007371"/>
              <a:gd name="connsiteY13" fmla="*/ 3924300 h 5676900"/>
              <a:gd name="connsiteX14" fmla="*/ 1677171 w 2007371"/>
              <a:gd name="connsiteY14" fmla="*/ 3721100 h 5676900"/>
              <a:gd name="connsiteX15" fmla="*/ 1334271 w 2007371"/>
              <a:gd name="connsiteY15" fmla="*/ 2755900 h 5676900"/>
              <a:gd name="connsiteX16" fmla="*/ 775471 w 2007371"/>
              <a:gd name="connsiteY16" fmla="*/ 1930400 h 5676900"/>
              <a:gd name="connsiteX17" fmla="*/ 26171 w 2007371"/>
              <a:gd name="connsiteY17" fmla="*/ 0 h 567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7371" h="5676900">
                <a:moveTo>
                  <a:pt x="26171" y="0"/>
                </a:moveTo>
                <a:lnTo>
                  <a:pt x="26171" y="0"/>
                </a:lnTo>
                <a:cubicBezTo>
                  <a:pt x="17704" y="38100"/>
                  <a:pt x="-4387" y="75613"/>
                  <a:pt x="771" y="114300"/>
                </a:cubicBezTo>
                <a:cubicBezTo>
                  <a:pt x="4806" y="144559"/>
                  <a:pt x="51571" y="190500"/>
                  <a:pt x="51571" y="190500"/>
                </a:cubicBezTo>
                <a:cubicBezTo>
                  <a:pt x="36194" y="236632"/>
                  <a:pt x="38871" y="215213"/>
                  <a:pt x="38871" y="254000"/>
                </a:cubicBezTo>
                <a:lnTo>
                  <a:pt x="127771" y="5651500"/>
                </a:lnTo>
                <a:lnTo>
                  <a:pt x="2007371" y="5676900"/>
                </a:lnTo>
                <a:lnTo>
                  <a:pt x="2007371" y="5511800"/>
                </a:lnTo>
                <a:lnTo>
                  <a:pt x="1905771" y="5003800"/>
                </a:lnTo>
                <a:lnTo>
                  <a:pt x="1854971" y="4394200"/>
                </a:lnTo>
                <a:lnTo>
                  <a:pt x="1816871" y="4127500"/>
                </a:lnTo>
                <a:lnTo>
                  <a:pt x="1651771" y="4076700"/>
                </a:lnTo>
                <a:lnTo>
                  <a:pt x="1689871" y="3873500"/>
                </a:lnTo>
                <a:lnTo>
                  <a:pt x="1829571" y="3924300"/>
                </a:lnTo>
                <a:lnTo>
                  <a:pt x="1677171" y="3721100"/>
                </a:lnTo>
                <a:lnTo>
                  <a:pt x="1334271" y="2755900"/>
                </a:lnTo>
                <a:lnTo>
                  <a:pt x="775471" y="1930400"/>
                </a:lnTo>
                <a:lnTo>
                  <a:pt x="26171" y="0"/>
                </a:lnTo>
                <a:close/>
              </a:path>
            </a:pathLst>
          </a:custGeom>
          <a:solidFill>
            <a:srgbClr val="CCFFCC">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3454400" y="449590"/>
            <a:ext cx="2387600" cy="52322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992337" y="449590"/>
            <a:ext cx="1159317" cy="523220"/>
          </a:xfrm>
          <a:prstGeom prst="rect">
            <a:avLst/>
          </a:prstGeom>
          <a:noFill/>
        </p:spPr>
        <p:txBody>
          <a:bodyPr wrap="none" rtlCol="0">
            <a:spAutoFit/>
          </a:bodyPr>
          <a:lstStyle/>
          <a:p>
            <a:r>
              <a:rPr lang="en-US" sz="2800" dirty="0" smtClean="0">
                <a:solidFill>
                  <a:srgbClr val="CCFFCC"/>
                </a:solidFill>
              </a:rPr>
              <a:t>SCORP</a:t>
            </a:r>
            <a:endParaRPr lang="en-US" sz="2800" dirty="0">
              <a:solidFill>
                <a:srgbClr val="CCFFCC"/>
              </a:solidFill>
            </a:endParaRPr>
          </a:p>
        </p:txBody>
      </p:sp>
      <p:sp>
        <p:nvSpPr>
          <p:cNvPr id="6" name="Rectangle 5"/>
          <p:cNvSpPr/>
          <p:nvPr/>
        </p:nvSpPr>
        <p:spPr>
          <a:xfrm>
            <a:off x="2335860" y="1662668"/>
            <a:ext cx="6074274" cy="369332"/>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335860" y="1662668"/>
            <a:ext cx="6074274" cy="369332"/>
          </a:xfrm>
          <a:prstGeom prst="rect">
            <a:avLst/>
          </a:prstGeom>
          <a:noFill/>
        </p:spPr>
        <p:txBody>
          <a:bodyPr wrap="none" rtlCol="0">
            <a:spAutoFit/>
          </a:bodyPr>
          <a:lstStyle/>
          <a:p>
            <a:r>
              <a:rPr lang="en-US" dirty="0" smtClean="0">
                <a:solidFill>
                  <a:srgbClr val="CCFFCC"/>
                </a:solidFill>
              </a:rPr>
              <a:t>Residential Neighborhoods and Canyon Park JHS Running Track</a:t>
            </a:r>
            <a:endParaRPr lang="en-US" dirty="0">
              <a:solidFill>
                <a:srgbClr val="CCFFCC"/>
              </a:solidFill>
            </a:endParaRPr>
          </a:p>
        </p:txBody>
      </p:sp>
      <p:cxnSp>
        <p:nvCxnSpPr>
          <p:cNvPr id="9" name="Straight Arrow Connector 8"/>
          <p:cNvCxnSpPr/>
          <p:nvPr/>
        </p:nvCxnSpPr>
        <p:spPr>
          <a:xfrm>
            <a:off x="6997700" y="2032000"/>
            <a:ext cx="15113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810000" y="5092700"/>
            <a:ext cx="1194445" cy="369332"/>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810000" y="5092700"/>
            <a:ext cx="1194445" cy="369332"/>
          </a:xfrm>
          <a:prstGeom prst="rect">
            <a:avLst/>
          </a:prstGeom>
          <a:noFill/>
        </p:spPr>
        <p:txBody>
          <a:bodyPr wrap="none" rtlCol="0">
            <a:spAutoFit/>
          </a:bodyPr>
          <a:lstStyle/>
          <a:p>
            <a:r>
              <a:rPr lang="en-US" dirty="0" smtClean="0">
                <a:solidFill>
                  <a:srgbClr val="CCFFCC"/>
                </a:solidFill>
              </a:rPr>
              <a:t>Workplace </a:t>
            </a:r>
            <a:endParaRPr lang="en-US" dirty="0">
              <a:solidFill>
                <a:srgbClr val="CCFFCC"/>
              </a:solidFill>
            </a:endParaRPr>
          </a:p>
        </p:txBody>
      </p:sp>
      <p:sp>
        <p:nvSpPr>
          <p:cNvPr id="8" name="TextBox 7"/>
          <p:cNvSpPr txBox="1"/>
          <p:nvPr/>
        </p:nvSpPr>
        <p:spPr>
          <a:xfrm>
            <a:off x="7973226" y="2037090"/>
            <a:ext cx="545272" cy="523220"/>
          </a:xfrm>
          <a:prstGeom prst="rect">
            <a:avLst/>
          </a:prstGeom>
          <a:noFill/>
        </p:spPr>
        <p:txBody>
          <a:bodyPr wrap="square" rtlCol="0">
            <a:spAutoFit/>
          </a:bodyPr>
          <a:lstStyle/>
          <a:p>
            <a:r>
              <a:rPr lang="en-US" sz="2800" dirty="0" smtClean="0">
                <a:solidFill>
                  <a:srgbClr val="FFFF00"/>
                </a:solidFill>
              </a:rPr>
              <a:t>W</a:t>
            </a:r>
            <a:endParaRPr lang="en-US" sz="2800" dirty="0">
              <a:solidFill>
                <a:srgbClr val="FFFF00"/>
              </a:solidFill>
            </a:endParaRPr>
          </a:p>
        </p:txBody>
      </p:sp>
      <p:sp>
        <p:nvSpPr>
          <p:cNvPr id="12" name="Rectangle 11"/>
          <p:cNvSpPr/>
          <p:nvPr/>
        </p:nvSpPr>
        <p:spPr>
          <a:xfrm>
            <a:off x="5151654" y="3456971"/>
            <a:ext cx="504114" cy="523220"/>
          </a:xfrm>
          <a:prstGeom prst="rect">
            <a:avLst/>
          </a:prstGeom>
        </p:spPr>
        <p:txBody>
          <a:bodyPr wrap="none">
            <a:spAutoFit/>
          </a:bodyPr>
          <a:lstStyle/>
          <a:p>
            <a:r>
              <a:rPr lang="en-US" sz="2800" dirty="0" smtClean="0">
                <a:solidFill>
                  <a:srgbClr val="FFFF00"/>
                </a:solidFill>
              </a:rPr>
              <a:t>W  </a:t>
            </a:r>
            <a:endParaRPr lang="en-US" sz="2800" dirty="0">
              <a:solidFill>
                <a:srgbClr val="FFFF00"/>
              </a:solidFill>
            </a:endParaRPr>
          </a:p>
        </p:txBody>
      </p:sp>
      <p:sp>
        <p:nvSpPr>
          <p:cNvPr id="13" name="Rectangle 12"/>
          <p:cNvSpPr/>
          <p:nvPr/>
        </p:nvSpPr>
        <p:spPr>
          <a:xfrm>
            <a:off x="4420043" y="3244334"/>
            <a:ext cx="184666" cy="369332"/>
          </a:xfrm>
          <a:prstGeom prst="rect">
            <a:avLst/>
          </a:prstGeom>
        </p:spPr>
        <p:txBody>
          <a:bodyPr wrap="none">
            <a:spAutoFit/>
          </a:bodyPr>
          <a:lstStyle/>
          <a:p>
            <a:endParaRPr lang="en-US" dirty="0">
              <a:solidFill>
                <a:srgbClr val="FFFF00"/>
              </a:solidFill>
            </a:endParaRPr>
          </a:p>
        </p:txBody>
      </p:sp>
      <p:sp>
        <p:nvSpPr>
          <p:cNvPr id="14" name="TextBox 13"/>
          <p:cNvSpPr txBox="1"/>
          <p:nvPr/>
        </p:nvSpPr>
        <p:spPr>
          <a:xfrm>
            <a:off x="4604709" y="2037090"/>
            <a:ext cx="1554156" cy="523220"/>
          </a:xfrm>
          <a:prstGeom prst="rect">
            <a:avLst/>
          </a:prstGeom>
          <a:noFill/>
        </p:spPr>
        <p:txBody>
          <a:bodyPr wrap="none" rtlCol="0">
            <a:spAutoFit/>
          </a:bodyPr>
          <a:lstStyle/>
          <a:p>
            <a:r>
              <a:rPr lang="en-US" sz="2800" dirty="0" smtClean="0">
                <a:solidFill>
                  <a:srgbClr val="FFFF00"/>
                </a:solidFill>
              </a:rPr>
              <a:t>W         W</a:t>
            </a:r>
            <a:endParaRPr lang="en-US" sz="2800" dirty="0">
              <a:solidFill>
                <a:srgbClr val="FFFF00"/>
              </a:solidFill>
            </a:endParaRPr>
          </a:p>
        </p:txBody>
      </p:sp>
      <p:sp>
        <p:nvSpPr>
          <p:cNvPr id="15" name="TextBox 14"/>
          <p:cNvSpPr txBox="1"/>
          <p:nvPr/>
        </p:nvSpPr>
        <p:spPr>
          <a:xfrm>
            <a:off x="6235700" y="2037090"/>
            <a:ext cx="504114" cy="523220"/>
          </a:xfrm>
          <a:prstGeom prst="rect">
            <a:avLst/>
          </a:prstGeom>
          <a:noFill/>
        </p:spPr>
        <p:txBody>
          <a:bodyPr wrap="none" rtlCol="0">
            <a:spAutoFit/>
          </a:bodyPr>
          <a:lstStyle/>
          <a:p>
            <a:r>
              <a:rPr lang="en-US" sz="2800" dirty="0" smtClean="0">
                <a:solidFill>
                  <a:srgbClr val="FFFF00"/>
                </a:solidFill>
              </a:rPr>
              <a:t>W</a:t>
            </a:r>
            <a:endParaRPr lang="en-US" sz="2800" dirty="0">
              <a:solidFill>
                <a:srgbClr val="FFFF00"/>
              </a:solidFill>
            </a:endParaRPr>
          </a:p>
        </p:txBody>
      </p:sp>
      <p:sp>
        <p:nvSpPr>
          <p:cNvPr id="16" name="TextBox 15"/>
          <p:cNvSpPr txBox="1"/>
          <p:nvPr/>
        </p:nvSpPr>
        <p:spPr>
          <a:xfrm>
            <a:off x="215900" y="4566334"/>
            <a:ext cx="1762284" cy="646331"/>
          </a:xfrm>
          <a:prstGeom prst="rect">
            <a:avLst/>
          </a:prstGeom>
          <a:noFill/>
        </p:spPr>
        <p:txBody>
          <a:bodyPr wrap="none" rtlCol="0">
            <a:spAutoFit/>
          </a:bodyPr>
          <a:lstStyle/>
          <a:p>
            <a:r>
              <a:rPr lang="en-US" dirty="0" smtClean="0">
                <a:solidFill>
                  <a:srgbClr val="FFFF00"/>
                </a:solidFill>
              </a:rPr>
              <a:t>W – Walk in only</a:t>
            </a:r>
          </a:p>
          <a:p>
            <a:r>
              <a:rPr lang="en-US" dirty="0" smtClean="0">
                <a:solidFill>
                  <a:srgbClr val="FFFF00"/>
                </a:solidFill>
              </a:rPr>
              <a:t>P – Auto parking</a:t>
            </a:r>
            <a:endParaRPr lang="en-US" dirty="0">
              <a:solidFill>
                <a:srgbClr val="FFFF00"/>
              </a:solidFill>
            </a:endParaRPr>
          </a:p>
        </p:txBody>
      </p:sp>
      <p:sp>
        <p:nvSpPr>
          <p:cNvPr id="17" name="Rectangle 16"/>
          <p:cNvSpPr/>
          <p:nvPr/>
        </p:nvSpPr>
        <p:spPr>
          <a:xfrm>
            <a:off x="3454400" y="0"/>
            <a:ext cx="2387600" cy="44959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CCFFCC"/>
                </a:solidFill>
              </a:rPr>
              <a:t>Conceptual Site Plan</a:t>
            </a:r>
            <a:endParaRPr lang="en-US" dirty="0">
              <a:solidFill>
                <a:srgbClr val="CCFFCC"/>
              </a:solidFill>
            </a:endParaRPr>
          </a:p>
        </p:txBody>
      </p:sp>
      <p:sp>
        <p:nvSpPr>
          <p:cNvPr id="18" name="TextBox 17"/>
          <p:cNvSpPr txBox="1"/>
          <p:nvPr/>
        </p:nvSpPr>
        <p:spPr>
          <a:xfrm>
            <a:off x="7937500" y="449590"/>
            <a:ext cx="396663" cy="584776"/>
          </a:xfrm>
          <a:prstGeom prst="rect">
            <a:avLst/>
          </a:prstGeom>
          <a:noFill/>
        </p:spPr>
        <p:txBody>
          <a:bodyPr wrap="none" rtlCol="0">
            <a:spAutoFit/>
          </a:bodyPr>
          <a:lstStyle/>
          <a:p>
            <a:r>
              <a:rPr lang="en-US" sz="3200" dirty="0" smtClean="0">
                <a:solidFill>
                  <a:srgbClr val="FFFF08"/>
                </a:solidFill>
              </a:rPr>
              <a:t>P</a:t>
            </a:r>
            <a:endParaRPr lang="en-US" sz="3200" dirty="0">
              <a:solidFill>
                <a:srgbClr val="FFFF08"/>
              </a:solidFill>
            </a:endParaRPr>
          </a:p>
        </p:txBody>
      </p:sp>
      <p:sp>
        <p:nvSpPr>
          <p:cNvPr id="19" name="Rectangle 18"/>
          <p:cNvSpPr/>
          <p:nvPr/>
        </p:nvSpPr>
        <p:spPr>
          <a:xfrm>
            <a:off x="8334163" y="609600"/>
            <a:ext cx="466937" cy="241300"/>
          </a:xfrm>
          <a:prstGeom prst="rect">
            <a:avLst/>
          </a:prstGeom>
          <a:solidFill>
            <a:srgbClr val="FFFF00">
              <a:alpha val="5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167317" y="3851247"/>
            <a:ext cx="396663" cy="584776"/>
          </a:xfrm>
          <a:prstGeom prst="rect">
            <a:avLst/>
          </a:prstGeom>
          <a:noFill/>
        </p:spPr>
        <p:txBody>
          <a:bodyPr wrap="none" rtlCol="0">
            <a:spAutoFit/>
          </a:bodyPr>
          <a:lstStyle/>
          <a:p>
            <a:r>
              <a:rPr lang="en-US" sz="3200" dirty="0">
                <a:solidFill>
                  <a:srgbClr val="FFFF08"/>
                </a:solidFill>
              </a:rPr>
              <a:t>P</a:t>
            </a:r>
          </a:p>
        </p:txBody>
      </p:sp>
    </p:spTree>
    <p:extLst>
      <p:ext uri="{BB962C8B-B14F-4D97-AF65-F5344CB8AC3E}">
        <p14:creationId xmlns:p14="http://schemas.microsoft.com/office/powerpoint/2010/main" val="104513694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ke Trails with lin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a:ln w="76200" cmpd="sng">
            <a:solidFill>
              <a:schemeClr val="tx1"/>
            </a:solidFill>
          </a:ln>
        </p:spPr>
      </p:pic>
      <p:sp>
        <p:nvSpPr>
          <p:cNvPr id="4" name="Rectangle 3"/>
          <p:cNvSpPr/>
          <p:nvPr/>
        </p:nvSpPr>
        <p:spPr>
          <a:xfrm>
            <a:off x="0" y="0"/>
            <a:ext cx="3797300" cy="11938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915674" y="0"/>
            <a:ext cx="1980029" cy="800219"/>
          </a:xfrm>
          <a:prstGeom prst="rect">
            <a:avLst/>
          </a:prstGeom>
          <a:noFill/>
        </p:spPr>
        <p:txBody>
          <a:bodyPr wrap="none" rtlCol="0">
            <a:spAutoFit/>
          </a:bodyPr>
          <a:lstStyle/>
          <a:p>
            <a:pPr algn="ctr"/>
            <a:r>
              <a:rPr lang="en-US" sz="2800" dirty="0" smtClean="0">
                <a:solidFill>
                  <a:srgbClr val="CCFFCC"/>
                </a:solidFill>
              </a:rPr>
              <a:t>SCORP</a:t>
            </a:r>
          </a:p>
          <a:p>
            <a:r>
              <a:rPr lang="en-US" dirty="0" smtClean="0">
                <a:solidFill>
                  <a:srgbClr val="CCFFCC"/>
                </a:solidFill>
              </a:rPr>
              <a:t>Active Connections</a:t>
            </a:r>
            <a:endParaRPr lang="en-US" dirty="0">
              <a:solidFill>
                <a:srgbClr val="CCFFCC"/>
              </a:solidFill>
            </a:endParaRPr>
          </a:p>
        </p:txBody>
      </p:sp>
      <p:sp>
        <p:nvSpPr>
          <p:cNvPr id="5" name="Freeform 4"/>
          <p:cNvSpPr/>
          <p:nvPr/>
        </p:nvSpPr>
        <p:spPr>
          <a:xfrm>
            <a:off x="1007533" y="5071533"/>
            <a:ext cx="7560734" cy="982134"/>
          </a:xfrm>
          <a:custGeom>
            <a:avLst/>
            <a:gdLst>
              <a:gd name="connsiteX0" fmla="*/ 0 w 7560734"/>
              <a:gd name="connsiteY0" fmla="*/ 84667 h 982134"/>
              <a:gd name="connsiteX1" fmla="*/ 42334 w 7560734"/>
              <a:gd name="connsiteY1" fmla="*/ 76200 h 982134"/>
              <a:gd name="connsiteX2" fmla="*/ 93134 w 7560734"/>
              <a:gd name="connsiteY2" fmla="*/ 59267 h 982134"/>
              <a:gd name="connsiteX3" fmla="*/ 118534 w 7560734"/>
              <a:gd name="connsiteY3" fmla="*/ 50800 h 982134"/>
              <a:gd name="connsiteX4" fmla="*/ 296334 w 7560734"/>
              <a:gd name="connsiteY4" fmla="*/ 33867 h 982134"/>
              <a:gd name="connsiteX5" fmla="*/ 770467 w 7560734"/>
              <a:gd name="connsiteY5" fmla="*/ 42334 h 982134"/>
              <a:gd name="connsiteX6" fmla="*/ 855134 w 7560734"/>
              <a:gd name="connsiteY6" fmla="*/ 67734 h 982134"/>
              <a:gd name="connsiteX7" fmla="*/ 905934 w 7560734"/>
              <a:gd name="connsiteY7" fmla="*/ 76200 h 982134"/>
              <a:gd name="connsiteX8" fmla="*/ 990600 w 7560734"/>
              <a:gd name="connsiteY8" fmla="*/ 110067 h 982134"/>
              <a:gd name="connsiteX9" fmla="*/ 1041400 w 7560734"/>
              <a:gd name="connsiteY9" fmla="*/ 101600 h 982134"/>
              <a:gd name="connsiteX10" fmla="*/ 1083734 w 7560734"/>
              <a:gd name="connsiteY10" fmla="*/ 110067 h 982134"/>
              <a:gd name="connsiteX11" fmla="*/ 1151467 w 7560734"/>
              <a:gd name="connsiteY11" fmla="*/ 127000 h 982134"/>
              <a:gd name="connsiteX12" fmla="*/ 1202267 w 7560734"/>
              <a:gd name="connsiteY12" fmla="*/ 143934 h 982134"/>
              <a:gd name="connsiteX13" fmla="*/ 1227667 w 7560734"/>
              <a:gd name="connsiteY13" fmla="*/ 152400 h 982134"/>
              <a:gd name="connsiteX14" fmla="*/ 1270000 w 7560734"/>
              <a:gd name="connsiteY14" fmla="*/ 160867 h 982134"/>
              <a:gd name="connsiteX15" fmla="*/ 1346200 w 7560734"/>
              <a:gd name="connsiteY15" fmla="*/ 160867 h 982134"/>
              <a:gd name="connsiteX16" fmla="*/ 1363134 w 7560734"/>
              <a:gd name="connsiteY16" fmla="*/ 177800 h 982134"/>
              <a:gd name="connsiteX17" fmla="*/ 1456267 w 7560734"/>
              <a:gd name="connsiteY17" fmla="*/ 194734 h 982134"/>
              <a:gd name="connsiteX18" fmla="*/ 1481667 w 7560734"/>
              <a:gd name="connsiteY18" fmla="*/ 211667 h 982134"/>
              <a:gd name="connsiteX19" fmla="*/ 1507067 w 7560734"/>
              <a:gd name="connsiteY19" fmla="*/ 203200 h 982134"/>
              <a:gd name="connsiteX20" fmla="*/ 1524000 w 7560734"/>
              <a:gd name="connsiteY20" fmla="*/ 228600 h 982134"/>
              <a:gd name="connsiteX21" fmla="*/ 1566334 w 7560734"/>
              <a:gd name="connsiteY21" fmla="*/ 237067 h 982134"/>
              <a:gd name="connsiteX22" fmla="*/ 1600200 w 7560734"/>
              <a:gd name="connsiteY22" fmla="*/ 245534 h 982134"/>
              <a:gd name="connsiteX23" fmla="*/ 1625600 w 7560734"/>
              <a:gd name="connsiteY23" fmla="*/ 262467 h 982134"/>
              <a:gd name="connsiteX24" fmla="*/ 1642534 w 7560734"/>
              <a:gd name="connsiteY24" fmla="*/ 279400 h 982134"/>
              <a:gd name="connsiteX25" fmla="*/ 1667934 w 7560734"/>
              <a:gd name="connsiteY25" fmla="*/ 287867 h 982134"/>
              <a:gd name="connsiteX26" fmla="*/ 1828800 w 7560734"/>
              <a:gd name="connsiteY26" fmla="*/ 287867 h 982134"/>
              <a:gd name="connsiteX27" fmla="*/ 1845734 w 7560734"/>
              <a:gd name="connsiteY27" fmla="*/ 304800 h 982134"/>
              <a:gd name="connsiteX28" fmla="*/ 1905000 w 7560734"/>
              <a:gd name="connsiteY28" fmla="*/ 304800 h 982134"/>
              <a:gd name="connsiteX29" fmla="*/ 1930400 w 7560734"/>
              <a:gd name="connsiteY29" fmla="*/ 321734 h 982134"/>
              <a:gd name="connsiteX30" fmla="*/ 1981200 w 7560734"/>
              <a:gd name="connsiteY30" fmla="*/ 330200 h 982134"/>
              <a:gd name="connsiteX31" fmla="*/ 2125134 w 7560734"/>
              <a:gd name="connsiteY31" fmla="*/ 355600 h 982134"/>
              <a:gd name="connsiteX32" fmla="*/ 2175934 w 7560734"/>
              <a:gd name="connsiteY32" fmla="*/ 372534 h 982134"/>
              <a:gd name="connsiteX33" fmla="*/ 2218267 w 7560734"/>
              <a:gd name="connsiteY33" fmla="*/ 440267 h 982134"/>
              <a:gd name="connsiteX34" fmla="*/ 2311400 w 7560734"/>
              <a:gd name="connsiteY34" fmla="*/ 448734 h 982134"/>
              <a:gd name="connsiteX35" fmla="*/ 2336800 w 7560734"/>
              <a:gd name="connsiteY35" fmla="*/ 457200 h 982134"/>
              <a:gd name="connsiteX36" fmla="*/ 2404534 w 7560734"/>
              <a:gd name="connsiteY36" fmla="*/ 465667 h 982134"/>
              <a:gd name="connsiteX37" fmla="*/ 2429934 w 7560734"/>
              <a:gd name="connsiteY37" fmla="*/ 516467 h 982134"/>
              <a:gd name="connsiteX38" fmla="*/ 2455334 w 7560734"/>
              <a:gd name="connsiteY38" fmla="*/ 524934 h 982134"/>
              <a:gd name="connsiteX39" fmla="*/ 2506134 w 7560734"/>
              <a:gd name="connsiteY39" fmla="*/ 533400 h 982134"/>
              <a:gd name="connsiteX40" fmla="*/ 2582334 w 7560734"/>
              <a:gd name="connsiteY40" fmla="*/ 558800 h 982134"/>
              <a:gd name="connsiteX41" fmla="*/ 2607734 w 7560734"/>
              <a:gd name="connsiteY41" fmla="*/ 567267 h 982134"/>
              <a:gd name="connsiteX42" fmla="*/ 2709334 w 7560734"/>
              <a:gd name="connsiteY42" fmla="*/ 626534 h 982134"/>
              <a:gd name="connsiteX43" fmla="*/ 2717800 w 7560734"/>
              <a:gd name="connsiteY43" fmla="*/ 651934 h 982134"/>
              <a:gd name="connsiteX44" fmla="*/ 2870200 w 7560734"/>
              <a:gd name="connsiteY44" fmla="*/ 677334 h 982134"/>
              <a:gd name="connsiteX45" fmla="*/ 2895600 w 7560734"/>
              <a:gd name="connsiteY45" fmla="*/ 685800 h 982134"/>
              <a:gd name="connsiteX46" fmla="*/ 3039534 w 7560734"/>
              <a:gd name="connsiteY46" fmla="*/ 702734 h 982134"/>
              <a:gd name="connsiteX47" fmla="*/ 3234267 w 7560734"/>
              <a:gd name="connsiteY47" fmla="*/ 702734 h 982134"/>
              <a:gd name="connsiteX48" fmla="*/ 3251200 w 7560734"/>
              <a:gd name="connsiteY48" fmla="*/ 728134 h 982134"/>
              <a:gd name="connsiteX49" fmla="*/ 3268134 w 7560734"/>
              <a:gd name="connsiteY49" fmla="*/ 745067 h 982134"/>
              <a:gd name="connsiteX50" fmla="*/ 3318934 w 7560734"/>
              <a:gd name="connsiteY50" fmla="*/ 753534 h 982134"/>
              <a:gd name="connsiteX51" fmla="*/ 3361267 w 7560734"/>
              <a:gd name="connsiteY51" fmla="*/ 770467 h 982134"/>
              <a:gd name="connsiteX52" fmla="*/ 3412067 w 7560734"/>
              <a:gd name="connsiteY52" fmla="*/ 787400 h 982134"/>
              <a:gd name="connsiteX53" fmla="*/ 3437467 w 7560734"/>
              <a:gd name="connsiteY53" fmla="*/ 795867 h 982134"/>
              <a:gd name="connsiteX54" fmla="*/ 3454400 w 7560734"/>
              <a:gd name="connsiteY54" fmla="*/ 821267 h 982134"/>
              <a:gd name="connsiteX55" fmla="*/ 3479800 w 7560734"/>
              <a:gd name="connsiteY55" fmla="*/ 829734 h 982134"/>
              <a:gd name="connsiteX56" fmla="*/ 3547534 w 7560734"/>
              <a:gd name="connsiteY56" fmla="*/ 855134 h 982134"/>
              <a:gd name="connsiteX57" fmla="*/ 3564467 w 7560734"/>
              <a:gd name="connsiteY57" fmla="*/ 889000 h 982134"/>
              <a:gd name="connsiteX58" fmla="*/ 3589867 w 7560734"/>
              <a:gd name="connsiteY58" fmla="*/ 931334 h 982134"/>
              <a:gd name="connsiteX59" fmla="*/ 3632200 w 7560734"/>
              <a:gd name="connsiteY59" fmla="*/ 939800 h 982134"/>
              <a:gd name="connsiteX60" fmla="*/ 3683000 w 7560734"/>
              <a:gd name="connsiteY60" fmla="*/ 956734 h 982134"/>
              <a:gd name="connsiteX61" fmla="*/ 3708400 w 7560734"/>
              <a:gd name="connsiteY61" fmla="*/ 965200 h 982134"/>
              <a:gd name="connsiteX62" fmla="*/ 3767667 w 7560734"/>
              <a:gd name="connsiteY62" fmla="*/ 982134 h 982134"/>
              <a:gd name="connsiteX63" fmla="*/ 3911600 w 7560734"/>
              <a:gd name="connsiteY63" fmla="*/ 965200 h 982134"/>
              <a:gd name="connsiteX64" fmla="*/ 3928534 w 7560734"/>
              <a:gd name="connsiteY64" fmla="*/ 948267 h 982134"/>
              <a:gd name="connsiteX65" fmla="*/ 3979334 w 7560734"/>
              <a:gd name="connsiteY65" fmla="*/ 931334 h 982134"/>
              <a:gd name="connsiteX66" fmla="*/ 3987800 w 7560734"/>
              <a:gd name="connsiteY66" fmla="*/ 880534 h 982134"/>
              <a:gd name="connsiteX67" fmla="*/ 4004734 w 7560734"/>
              <a:gd name="connsiteY67" fmla="*/ 762000 h 982134"/>
              <a:gd name="connsiteX68" fmla="*/ 3987800 w 7560734"/>
              <a:gd name="connsiteY68" fmla="*/ 745067 h 982134"/>
              <a:gd name="connsiteX69" fmla="*/ 3953934 w 7560734"/>
              <a:gd name="connsiteY69" fmla="*/ 736600 h 982134"/>
              <a:gd name="connsiteX70" fmla="*/ 3987800 w 7560734"/>
              <a:gd name="connsiteY70" fmla="*/ 702734 h 982134"/>
              <a:gd name="connsiteX71" fmla="*/ 4004734 w 7560734"/>
              <a:gd name="connsiteY71" fmla="*/ 685800 h 982134"/>
              <a:gd name="connsiteX72" fmla="*/ 4038600 w 7560734"/>
              <a:gd name="connsiteY72" fmla="*/ 491067 h 982134"/>
              <a:gd name="connsiteX73" fmla="*/ 4055534 w 7560734"/>
              <a:gd name="connsiteY73" fmla="*/ 440267 h 982134"/>
              <a:gd name="connsiteX74" fmla="*/ 4072467 w 7560734"/>
              <a:gd name="connsiteY74" fmla="*/ 372534 h 982134"/>
              <a:gd name="connsiteX75" fmla="*/ 4089400 w 7560734"/>
              <a:gd name="connsiteY75" fmla="*/ 321734 h 982134"/>
              <a:gd name="connsiteX76" fmla="*/ 4089400 w 7560734"/>
              <a:gd name="connsiteY76" fmla="*/ 194734 h 982134"/>
              <a:gd name="connsiteX77" fmla="*/ 4114800 w 7560734"/>
              <a:gd name="connsiteY77" fmla="*/ 169334 h 982134"/>
              <a:gd name="connsiteX78" fmla="*/ 4140200 w 7560734"/>
              <a:gd name="connsiteY78" fmla="*/ 160867 h 982134"/>
              <a:gd name="connsiteX79" fmla="*/ 4207934 w 7560734"/>
              <a:gd name="connsiteY79" fmla="*/ 110067 h 982134"/>
              <a:gd name="connsiteX80" fmla="*/ 4241800 w 7560734"/>
              <a:gd name="connsiteY80" fmla="*/ 101600 h 982134"/>
              <a:gd name="connsiteX81" fmla="*/ 4284134 w 7560734"/>
              <a:gd name="connsiteY81" fmla="*/ 67734 h 982134"/>
              <a:gd name="connsiteX82" fmla="*/ 4334934 w 7560734"/>
              <a:gd name="connsiteY82" fmla="*/ 50800 h 982134"/>
              <a:gd name="connsiteX83" fmla="*/ 4360334 w 7560734"/>
              <a:gd name="connsiteY83" fmla="*/ 42334 h 982134"/>
              <a:gd name="connsiteX84" fmla="*/ 4377267 w 7560734"/>
              <a:gd name="connsiteY84" fmla="*/ 25400 h 982134"/>
              <a:gd name="connsiteX85" fmla="*/ 4402667 w 7560734"/>
              <a:gd name="connsiteY85" fmla="*/ 16934 h 982134"/>
              <a:gd name="connsiteX86" fmla="*/ 4461934 w 7560734"/>
              <a:gd name="connsiteY86" fmla="*/ 0 h 982134"/>
              <a:gd name="connsiteX87" fmla="*/ 4495800 w 7560734"/>
              <a:gd name="connsiteY87" fmla="*/ 8467 h 982134"/>
              <a:gd name="connsiteX88" fmla="*/ 4512734 w 7560734"/>
              <a:gd name="connsiteY88" fmla="*/ 25400 h 982134"/>
              <a:gd name="connsiteX89" fmla="*/ 4563534 w 7560734"/>
              <a:gd name="connsiteY89" fmla="*/ 42334 h 982134"/>
              <a:gd name="connsiteX90" fmla="*/ 4631267 w 7560734"/>
              <a:gd name="connsiteY90" fmla="*/ 84667 h 982134"/>
              <a:gd name="connsiteX91" fmla="*/ 4656667 w 7560734"/>
              <a:gd name="connsiteY91" fmla="*/ 101600 h 982134"/>
              <a:gd name="connsiteX92" fmla="*/ 4690534 w 7560734"/>
              <a:gd name="connsiteY92" fmla="*/ 110067 h 982134"/>
              <a:gd name="connsiteX93" fmla="*/ 4715934 w 7560734"/>
              <a:gd name="connsiteY93" fmla="*/ 118534 h 982134"/>
              <a:gd name="connsiteX94" fmla="*/ 4783667 w 7560734"/>
              <a:gd name="connsiteY94" fmla="*/ 135467 h 982134"/>
              <a:gd name="connsiteX95" fmla="*/ 4809067 w 7560734"/>
              <a:gd name="connsiteY95" fmla="*/ 160867 h 982134"/>
              <a:gd name="connsiteX96" fmla="*/ 4834467 w 7560734"/>
              <a:gd name="connsiteY96" fmla="*/ 152400 h 982134"/>
              <a:gd name="connsiteX97" fmla="*/ 4868334 w 7560734"/>
              <a:gd name="connsiteY97" fmla="*/ 143934 h 982134"/>
              <a:gd name="connsiteX98" fmla="*/ 4893734 w 7560734"/>
              <a:gd name="connsiteY98" fmla="*/ 152400 h 982134"/>
              <a:gd name="connsiteX99" fmla="*/ 4910667 w 7560734"/>
              <a:gd name="connsiteY99" fmla="*/ 169334 h 982134"/>
              <a:gd name="connsiteX100" fmla="*/ 4936067 w 7560734"/>
              <a:gd name="connsiteY100" fmla="*/ 186267 h 982134"/>
              <a:gd name="connsiteX101" fmla="*/ 4953000 w 7560734"/>
              <a:gd name="connsiteY101" fmla="*/ 211667 h 982134"/>
              <a:gd name="connsiteX102" fmla="*/ 5003800 w 7560734"/>
              <a:gd name="connsiteY102" fmla="*/ 228600 h 982134"/>
              <a:gd name="connsiteX103" fmla="*/ 5020734 w 7560734"/>
              <a:gd name="connsiteY103" fmla="*/ 245534 h 982134"/>
              <a:gd name="connsiteX104" fmla="*/ 5037667 w 7560734"/>
              <a:gd name="connsiteY104" fmla="*/ 296334 h 982134"/>
              <a:gd name="connsiteX105" fmla="*/ 5046134 w 7560734"/>
              <a:gd name="connsiteY105" fmla="*/ 364067 h 982134"/>
              <a:gd name="connsiteX106" fmla="*/ 5071534 w 7560734"/>
              <a:gd name="connsiteY106" fmla="*/ 381000 h 982134"/>
              <a:gd name="connsiteX107" fmla="*/ 5080000 w 7560734"/>
              <a:gd name="connsiteY107" fmla="*/ 414867 h 982134"/>
              <a:gd name="connsiteX108" fmla="*/ 5105400 w 7560734"/>
              <a:gd name="connsiteY108" fmla="*/ 431800 h 982134"/>
              <a:gd name="connsiteX109" fmla="*/ 5122334 w 7560734"/>
              <a:gd name="connsiteY109" fmla="*/ 448734 h 982134"/>
              <a:gd name="connsiteX110" fmla="*/ 5130800 w 7560734"/>
              <a:gd name="connsiteY110" fmla="*/ 423334 h 982134"/>
              <a:gd name="connsiteX111" fmla="*/ 5147734 w 7560734"/>
              <a:gd name="connsiteY111" fmla="*/ 406400 h 982134"/>
              <a:gd name="connsiteX112" fmla="*/ 5638800 w 7560734"/>
              <a:gd name="connsiteY112" fmla="*/ 397934 h 982134"/>
              <a:gd name="connsiteX113" fmla="*/ 5655734 w 7560734"/>
              <a:gd name="connsiteY113" fmla="*/ 347134 h 982134"/>
              <a:gd name="connsiteX114" fmla="*/ 5664200 w 7560734"/>
              <a:gd name="connsiteY114" fmla="*/ 304800 h 982134"/>
              <a:gd name="connsiteX115" fmla="*/ 5689600 w 7560734"/>
              <a:gd name="connsiteY115" fmla="*/ 296334 h 982134"/>
              <a:gd name="connsiteX116" fmla="*/ 5731934 w 7560734"/>
              <a:gd name="connsiteY116" fmla="*/ 262467 h 982134"/>
              <a:gd name="connsiteX117" fmla="*/ 5757334 w 7560734"/>
              <a:gd name="connsiteY117" fmla="*/ 245534 h 982134"/>
              <a:gd name="connsiteX118" fmla="*/ 5774267 w 7560734"/>
              <a:gd name="connsiteY118" fmla="*/ 228600 h 982134"/>
              <a:gd name="connsiteX119" fmla="*/ 5808134 w 7560734"/>
              <a:gd name="connsiteY119" fmla="*/ 220134 h 982134"/>
              <a:gd name="connsiteX120" fmla="*/ 5909734 w 7560734"/>
              <a:gd name="connsiteY120" fmla="*/ 211667 h 982134"/>
              <a:gd name="connsiteX121" fmla="*/ 6019800 w 7560734"/>
              <a:gd name="connsiteY121" fmla="*/ 194734 h 982134"/>
              <a:gd name="connsiteX122" fmla="*/ 6070600 w 7560734"/>
              <a:gd name="connsiteY122" fmla="*/ 177800 h 982134"/>
              <a:gd name="connsiteX123" fmla="*/ 6400800 w 7560734"/>
              <a:gd name="connsiteY123" fmla="*/ 160867 h 982134"/>
              <a:gd name="connsiteX124" fmla="*/ 6409267 w 7560734"/>
              <a:gd name="connsiteY124" fmla="*/ 135467 h 982134"/>
              <a:gd name="connsiteX125" fmla="*/ 6417734 w 7560734"/>
              <a:gd name="connsiteY125" fmla="*/ 101600 h 982134"/>
              <a:gd name="connsiteX126" fmla="*/ 6468534 w 7560734"/>
              <a:gd name="connsiteY126" fmla="*/ 76200 h 982134"/>
              <a:gd name="connsiteX127" fmla="*/ 6578600 w 7560734"/>
              <a:gd name="connsiteY127" fmla="*/ 84667 h 982134"/>
              <a:gd name="connsiteX128" fmla="*/ 6604000 w 7560734"/>
              <a:gd name="connsiteY128" fmla="*/ 93134 h 982134"/>
              <a:gd name="connsiteX129" fmla="*/ 6646334 w 7560734"/>
              <a:gd name="connsiteY129" fmla="*/ 101600 h 982134"/>
              <a:gd name="connsiteX130" fmla="*/ 6697134 w 7560734"/>
              <a:gd name="connsiteY130" fmla="*/ 118534 h 982134"/>
              <a:gd name="connsiteX131" fmla="*/ 6722534 w 7560734"/>
              <a:gd name="connsiteY131" fmla="*/ 127000 h 982134"/>
              <a:gd name="connsiteX132" fmla="*/ 6747934 w 7560734"/>
              <a:gd name="connsiteY132" fmla="*/ 135467 h 982134"/>
              <a:gd name="connsiteX133" fmla="*/ 6756400 w 7560734"/>
              <a:gd name="connsiteY133" fmla="*/ 160867 h 982134"/>
              <a:gd name="connsiteX134" fmla="*/ 6874934 w 7560734"/>
              <a:gd name="connsiteY134" fmla="*/ 169334 h 982134"/>
              <a:gd name="connsiteX135" fmla="*/ 6917267 w 7560734"/>
              <a:gd name="connsiteY135" fmla="*/ 135467 h 982134"/>
              <a:gd name="connsiteX136" fmla="*/ 6942667 w 7560734"/>
              <a:gd name="connsiteY136" fmla="*/ 127000 h 982134"/>
              <a:gd name="connsiteX137" fmla="*/ 7001934 w 7560734"/>
              <a:gd name="connsiteY137" fmla="*/ 177800 h 982134"/>
              <a:gd name="connsiteX138" fmla="*/ 7052734 w 7560734"/>
              <a:gd name="connsiteY138" fmla="*/ 203200 h 982134"/>
              <a:gd name="connsiteX139" fmla="*/ 7086600 w 7560734"/>
              <a:gd name="connsiteY139" fmla="*/ 245534 h 982134"/>
              <a:gd name="connsiteX140" fmla="*/ 7103534 w 7560734"/>
              <a:gd name="connsiteY140" fmla="*/ 262467 h 982134"/>
              <a:gd name="connsiteX141" fmla="*/ 7112000 w 7560734"/>
              <a:gd name="connsiteY141" fmla="*/ 287867 h 982134"/>
              <a:gd name="connsiteX142" fmla="*/ 7137400 w 7560734"/>
              <a:gd name="connsiteY142" fmla="*/ 296334 h 982134"/>
              <a:gd name="connsiteX143" fmla="*/ 7179734 w 7560734"/>
              <a:gd name="connsiteY143" fmla="*/ 304800 h 982134"/>
              <a:gd name="connsiteX144" fmla="*/ 7196667 w 7560734"/>
              <a:gd name="connsiteY144" fmla="*/ 321734 h 982134"/>
              <a:gd name="connsiteX145" fmla="*/ 7205134 w 7560734"/>
              <a:gd name="connsiteY145" fmla="*/ 347134 h 982134"/>
              <a:gd name="connsiteX146" fmla="*/ 7255934 w 7560734"/>
              <a:gd name="connsiteY146" fmla="*/ 364067 h 982134"/>
              <a:gd name="connsiteX147" fmla="*/ 7281334 w 7560734"/>
              <a:gd name="connsiteY147" fmla="*/ 372534 h 982134"/>
              <a:gd name="connsiteX148" fmla="*/ 7289800 w 7560734"/>
              <a:gd name="connsiteY148" fmla="*/ 397934 h 982134"/>
              <a:gd name="connsiteX149" fmla="*/ 7332134 w 7560734"/>
              <a:gd name="connsiteY149" fmla="*/ 431800 h 982134"/>
              <a:gd name="connsiteX150" fmla="*/ 7349067 w 7560734"/>
              <a:gd name="connsiteY150" fmla="*/ 448734 h 982134"/>
              <a:gd name="connsiteX151" fmla="*/ 7416800 w 7560734"/>
              <a:gd name="connsiteY151" fmla="*/ 499534 h 982134"/>
              <a:gd name="connsiteX152" fmla="*/ 7433734 w 7560734"/>
              <a:gd name="connsiteY152" fmla="*/ 550334 h 982134"/>
              <a:gd name="connsiteX153" fmla="*/ 7442200 w 7560734"/>
              <a:gd name="connsiteY153" fmla="*/ 584200 h 982134"/>
              <a:gd name="connsiteX154" fmla="*/ 7459134 w 7560734"/>
              <a:gd name="connsiteY154" fmla="*/ 601134 h 982134"/>
              <a:gd name="connsiteX155" fmla="*/ 7509934 w 7560734"/>
              <a:gd name="connsiteY155" fmla="*/ 609600 h 982134"/>
              <a:gd name="connsiteX156" fmla="*/ 7526867 w 7560734"/>
              <a:gd name="connsiteY156" fmla="*/ 626534 h 982134"/>
              <a:gd name="connsiteX157" fmla="*/ 7509934 w 7560734"/>
              <a:gd name="connsiteY157" fmla="*/ 753534 h 982134"/>
              <a:gd name="connsiteX158" fmla="*/ 7526867 w 7560734"/>
              <a:gd name="connsiteY158" fmla="*/ 778934 h 982134"/>
              <a:gd name="connsiteX159" fmla="*/ 7535334 w 7560734"/>
              <a:gd name="connsiteY159" fmla="*/ 804334 h 982134"/>
              <a:gd name="connsiteX160" fmla="*/ 7560734 w 7560734"/>
              <a:gd name="connsiteY160" fmla="*/ 812800 h 982134"/>
              <a:gd name="connsiteX161" fmla="*/ 7552267 w 7560734"/>
              <a:gd name="connsiteY161" fmla="*/ 863600 h 98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7560734" h="982134">
                <a:moveTo>
                  <a:pt x="0" y="84667"/>
                </a:moveTo>
                <a:cubicBezTo>
                  <a:pt x="14111" y="81845"/>
                  <a:pt x="28450" y="79986"/>
                  <a:pt x="42334" y="76200"/>
                </a:cubicBezTo>
                <a:cubicBezTo>
                  <a:pt x="59554" y="71504"/>
                  <a:pt x="76201" y="64911"/>
                  <a:pt x="93134" y="59267"/>
                </a:cubicBezTo>
                <a:cubicBezTo>
                  <a:pt x="101601" y="56445"/>
                  <a:pt x="109678" y="51907"/>
                  <a:pt x="118534" y="50800"/>
                </a:cubicBezTo>
                <a:cubicBezTo>
                  <a:pt x="222780" y="37770"/>
                  <a:pt x="163581" y="44079"/>
                  <a:pt x="296334" y="33867"/>
                </a:cubicBezTo>
                <a:lnTo>
                  <a:pt x="770467" y="42334"/>
                </a:lnTo>
                <a:cubicBezTo>
                  <a:pt x="788883" y="42948"/>
                  <a:pt x="843558" y="65805"/>
                  <a:pt x="855134" y="67734"/>
                </a:cubicBezTo>
                <a:lnTo>
                  <a:pt x="905934" y="76200"/>
                </a:lnTo>
                <a:cubicBezTo>
                  <a:pt x="968707" y="97125"/>
                  <a:pt x="940769" y="85152"/>
                  <a:pt x="990600" y="110067"/>
                </a:cubicBezTo>
                <a:cubicBezTo>
                  <a:pt x="1007533" y="107245"/>
                  <a:pt x="1024233" y="101600"/>
                  <a:pt x="1041400" y="101600"/>
                </a:cubicBezTo>
                <a:cubicBezTo>
                  <a:pt x="1055791" y="101600"/>
                  <a:pt x="1069712" y="106831"/>
                  <a:pt x="1083734" y="110067"/>
                </a:cubicBezTo>
                <a:cubicBezTo>
                  <a:pt x="1106411" y="115300"/>
                  <a:pt x="1129389" y="119640"/>
                  <a:pt x="1151467" y="127000"/>
                </a:cubicBezTo>
                <a:lnTo>
                  <a:pt x="1202267" y="143934"/>
                </a:lnTo>
                <a:cubicBezTo>
                  <a:pt x="1210734" y="146756"/>
                  <a:pt x="1218916" y="150650"/>
                  <a:pt x="1227667" y="152400"/>
                </a:cubicBezTo>
                <a:lnTo>
                  <a:pt x="1270000" y="160867"/>
                </a:lnTo>
                <a:cubicBezTo>
                  <a:pt x="1302573" y="150009"/>
                  <a:pt x="1304126" y="145089"/>
                  <a:pt x="1346200" y="160867"/>
                </a:cubicBezTo>
                <a:cubicBezTo>
                  <a:pt x="1353674" y="163670"/>
                  <a:pt x="1355797" y="174656"/>
                  <a:pt x="1363134" y="177800"/>
                </a:cubicBezTo>
                <a:cubicBezTo>
                  <a:pt x="1370665" y="181028"/>
                  <a:pt x="1452870" y="194168"/>
                  <a:pt x="1456267" y="194734"/>
                </a:cubicBezTo>
                <a:cubicBezTo>
                  <a:pt x="1464734" y="200378"/>
                  <a:pt x="1471630" y="209994"/>
                  <a:pt x="1481667" y="211667"/>
                </a:cubicBezTo>
                <a:cubicBezTo>
                  <a:pt x="1490470" y="213134"/>
                  <a:pt x="1498781" y="199885"/>
                  <a:pt x="1507067" y="203200"/>
                </a:cubicBezTo>
                <a:cubicBezTo>
                  <a:pt x="1516515" y="206979"/>
                  <a:pt x="1515165" y="223551"/>
                  <a:pt x="1524000" y="228600"/>
                </a:cubicBezTo>
                <a:cubicBezTo>
                  <a:pt x="1536495" y="235740"/>
                  <a:pt x="1552286" y="233945"/>
                  <a:pt x="1566334" y="237067"/>
                </a:cubicBezTo>
                <a:cubicBezTo>
                  <a:pt x="1577693" y="239591"/>
                  <a:pt x="1588911" y="242712"/>
                  <a:pt x="1600200" y="245534"/>
                </a:cubicBezTo>
                <a:cubicBezTo>
                  <a:pt x="1608667" y="251178"/>
                  <a:pt x="1617654" y="256110"/>
                  <a:pt x="1625600" y="262467"/>
                </a:cubicBezTo>
                <a:cubicBezTo>
                  <a:pt x="1631833" y="267454"/>
                  <a:pt x="1635689" y="275293"/>
                  <a:pt x="1642534" y="279400"/>
                </a:cubicBezTo>
                <a:cubicBezTo>
                  <a:pt x="1650187" y="283992"/>
                  <a:pt x="1659467" y="285045"/>
                  <a:pt x="1667934" y="287867"/>
                </a:cubicBezTo>
                <a:cubicBezTo>
                  <a:pt x="1733173" y="271556"/>
                  <a:pt x="1725876" y="269704"/>
                  <a:pt x="1828800" y="287867"/>
                </a:cubicBezTo>
                <a:cubicBezTo>
                  <a:pt x="1836661" y="289254"/>
                  <a:pt x="1840089" y="299156"/>
                  <a:pt x="1845734" y="304800"/>
                </a:cubicBezTo>
                <a:cubicBezTo>
                  <a:pt x="1874528" y="295203"/>
                  <a:pt x="1872444" y="290847"/>
                  <a:pt x="1905000" y="304800"/>
                </a:cubicBezTo>
                <a:cubicBezTo>
                  <a:pt x="1914353" y="308808"/>
                  <a:pt x="1920746" y="318516"/>
                  <a:pt x="1930400" y="321734"/>
                </a:cubicBezTo>
                <a:cubicBezTo>
                  <a:pt x="1946686" y="327163"/>
                  <a:pt x="1964267" y="327378"/>
                  <a:pt x="1981200" y="330200"/>
                </a:cubicBezTo>
                <a:cubicBezTo>
                  <a:pt x="2061573" y="356992"/>
                  <a:pt x="2014224" y="345518"/>
                  <a:pt x="2125134" y="355600"/>
                </a:cubicBezTo>
                <a:cubicBezTo>
                  <a:pt x="2142067" y="361245"/>
                  <a:pt x="2170290" y="355601"/>
                  <a:pt x="2175934" y="372534"/>
                </a:cubicBezTo>
                <a:cubicBezTo>
                  <a:pt x="2184619" y="398591"/>
                  <a:pt x="2184552" y="433042"/>
                  <a:pt x="2218267" y="440267"/>
                </a:cubicBezTo>
                <a:cubicBezTo>
                  <a:pt x="2248747" y="446799"/>
                  <a:pt x="2280356" y="445912"/>
                  <a:pt x="2311400" y="448734"/>
                </a:cubicBezTo>
                <a:cubicBezTo>
                  <a:pt x="2319867" y="451556"/>
                  <a:pt x="2328019" y="455604"/>
                  <a:pt x="2336800" y="457200"/>
                </a:cubicBezTo>
                <a:cubicBezTo>
                  <a:pt x="2359187" y="461270"/>
                  <a:pt x="2383408" y="457216"/>
                  <a:pt x="2404534" y="465667"/>
                </a:cubicBezTo>
                <a:cubicBezTo>
                  <a:pt x="2430703" y="476135"/>
                  <a:pt x="2414490" y="501023"/>
                  <a:pt x="2429934" y="516467"/>
                </a:cubicBezTo>
                <a:cubicBezTo>
                  <a:pt x="2436245" y="522778"/>
                  <a:pt x="2446622" y="522998"/>
                  <a:pt x="2455334" y="524934"/>
                </a:cubicBezTo>
                <a:cubicBezTo>
                  <a:pt x="2472092" y="528658"/>
                  <a:pt x="2489201" y="530578"/>
                  <a:pt x="2506134" y="533400"/>
                </a:cubicBezTo>
                <a:lnTo>
                  <a:pt x="2582334" y="558800"/>
                </a:lnTo>
                <a:lnTo>
                  <a:pt x="2607734" y="567267"/>
                </a:lnTo>
                <a:cubicBezTo>
                  <a:pt x="2654221" y="636999"/>
                  <a:pt x="2621406" y="615543"/>
                  <a:pt x="2709334" y="626534"/>
                </a:cubicBezTo>
                <a:cubicBezTo>
                  <a:pt x="2712156" y="635001"/>
                  <a:pt x="2712225" y="644965"/>
                  <a:pt x="2717800" y="651934"/>
                </a:cubicBezTo>
                <a:cubicBezTo>
                  <a:pt x="2748577" y="690406"/>
                  <a:pt x="2857818" y="676508"/>
                  <a:pt x="2870200" y="677334"/>
                </a:cubicBezTo>
                <a:cubicBezTo>
                  <a:pt x="2878667" y="680156"/>
                  <a:pt x="2886942" y="683636"/>
                  <a:pt x="2895600" y="685800"/>
                </a:cubicBezTo>
                <a:cubicBezTo>
                  <a:pt x="2948565" y="699041"/>
                  <a:pt x="2977184" y="697538"/>
                  <a:pt x="3039534" y="702734"/>
                </a:cubicBezTo>
                <a:cubicBezTo>
                  <a:pt x="3101123" y="697135"/>
                  <a:pt x="3172889" y="685197"/>
                  <a:pt x="3234267" y="702734"/>
                </a:cubicBezTo>
                <a:cubicBezTo>
                  <a:pt x="3244051" y="705529"/>
                  <a:pt x="3244843" y="720188"/>
                  <a:pt x="3251200" y="728134"/>
                </a:cubicBezTo>
                <a:cubicBezTo>
                  <a:pt x="3256187" y="734367"/>
                  <a:pt x="3260660" y="742264"/>
                  <a:pt x="3268134" y="745067"/>
                </a:cubicBezTo>
                <a:cubicBezTo>
                  <a:pt x="3284208" y="751095"/>
                  <a:pt x="3302001" y="750712"/>
                  <a:pt x="3318934" y="753534"/>
                </a:cubicBezTo>
                <a:cubicBezTo>
                  <a:pt x="3371512" y="736007"/>
                  <a:pt x="3319403" y="744302"/>
                  <a:pt x="3361267" y="770467"/>
                </a:cubicBezTo>
                <a:cubicBezTo>
                  <a:pt x="3376403" y="779927"/>
                  <a:pt x="3395134" y="781756"/>
                  <a:pt x="3412067" y="787400"/>
                </a:cubicBezTo>
                <a:lnTo>
                  <a:pt x="3437467" y="795867"/>
                </a:lnTo>
                <a:cubicBezTo>
                  <a:pt x="3443111" y="804334"/>
                  <a:pt x="3446454" y="814910"/>
                  <a:pt x="3454400" y="821267"/>
                </a:cubicBezTo>
                <a:cubicBezTo>
                  <a:pt x="3461369" y="826842"/>
                  <a:pt x="3471597" y="826218"/>
                  <a:pt x="3479800" y="829734"/>
                </a:cubicBezTo>
                <a:cubicBezTo>
                  <a:pt x="3541783" y="856298"/>
                  <a:pt x="3485096" y="839524"/>
                  <a:pt x="3547534" y="855134"/>
                </a:cubicBezTo>
                <a:cubicBezTo>
                  <a:pt x="3553178" y="866423"/>
                  <a:pt x="3559495" y="877399"/>
                  <a:pt x="3564467" y="889000"/>
                </a:cubicBezTo>
                <a:cubicBezTo>
                  <a:pt x="3571508" y="905429"/>
                  <a:pt x="3570157" y="922887"/>
                  <a:pt x="3589867" y="931334"/>
                </a:cubicBezTo>
                <a:cubicBezTo>
                  <a:pt x="3603094" y="937003"/>
                  <a:pt x="3618317" y="936014"/>
                  <a:pt x="3632200" y="939800"/>
                </a:cubicBezTo>
                <a:cubicBezTo>
                  <a:pt x="3649420" y="944496"/>
                  <a:pt x="3666067" y="951090"/>
                  <a:pt x="3683000" y="956734"/>
                </a:cubicBezTo>
                <a:cubicBezTo>
                  <a:pt x="3691467" y="959556"/>
                  <a:pt x="3699742" y="963035"/>
                  <a:pt x="3708400" y="965200"/>
                </a:cubicBezTo>
                <a:cubicBezTo>
                  <a:pt x="3750925" y="975832"/>
                  <a:pt x="3731228" y="969987"/>
                  <a:pt x="3767667" y="982134"/>
                </a:cubicBezTo>
                <a:cubicBezTo>
                  <a:pt x="3769308" y="981985"/>
                  <a:pt x="3889852" y="973355"/>
                  <a:pt x="3911600" y="965200"/>
                </a:cubicBezTo>
                <a:cubicBezTo>
                  <a:pt x="3919074" y="962397"/>
                  <a:pt x="3921394" y="951837"/>
                  <a:pt x="3928534" y="948267"/>
                </a:cubicBezTo>
                <a:cubicBezTo>
                  <a:pt x="3944499" y="940285"/>
                  <a:pt x="3979334" y="931334"/>
                  <a:pt x="3979334" y="931334"/>
                </a:cubicBezTo>
                <a:cubicBezTo>
                  <a:pt x="4011631" y="899035"/>
                  <a:pt x="3987800" y="932548"/>
                  <a:pt x="3987800" y="880534"/>
                </a:cubicBezTo>
                <a:cubicBezTo>
                  <a:pt x="3987800" y="840311"/>
                  <a:pt x="3996918" y="801081"/>
                  <a:pt x="4004734" y="762000"/>
                </a:cubicBezTo>
                <a:cubicBezTo>
                  <a:pt x="3999089" y="756356"/>
                  <a:pt x="3994940" y="748637"/>
                  <a:pt x="3987800" y="745067"/>
                </a:cubicBezTo>
                <a:cubicBezTo>
                  <a:pt x="3977392" y="739863"/>
                  <a:pt x="3960916" y="745909"/>
                  <a:pt x="3953934" y="736600"/>
                </a:cubicBezTo>
                <a:cubicBezTo>
                  <a:pt x="3935871" y="712516"/>
                  <a:pt x="3983284" y="704239"/>
                  <a:pt x="3987800" y="702734"/>
                </a:cubicBezTo>
                <a:cubicBezTo>
                  <a:pt x="3993445" y="697089"/>
                  <a:pt x="3998500" y="690787"/>
                  <a:pt x="4004734" y="685800"/>
                </a:cubicBezTo>
                <a:cubicBezTo>
                  <a:pt x="4082965" y="623215"/>
                  <a:pt x="4009461" y="753316"/>
                  <a:pt x="4038600" y="491067"/>
                </a:cubicBezTo>
                <a:cubicBezTo>
                  <a:pt x="4040571" y="473327"/>
                  <a:pt x="4049890" y="457200"/>
                  <a:pt x="4055534" y="440267"/>
                </a:cubicBezTo>
                <a:cubicBezTo>
                  <a:pt x="4081217" y="363218"/>
                  <a:pt x="4041825" y="484886"/>
                  <a:pt x="4072467" y="372534"/>
                </a:cubicBezTo>
                <a:cubicBezTo>
                  <a:pt x="4077163" y="355314"/>
                  <a:pt x="4089400" y="321734"/>
                  <a:pt x="4089400" y="321734"/>
                </a:cubicBezTo>
                <a:cubicBezTo>
                  <a:pt x="4085325" y="285052"/>
                  <a:pt x="4072510" y="232737"/>
                  <a:pt x="4089400" y="194734"/>
                </a:cubicBezTo>
                <a:cubicBezTo>
                  <a:pt x="4094263" y="183792"/>
                  <a:pt x="4104837" y="175976"/>
                  <a:pt x="4114800" y="169334"/>
                </a:cubicBezTo>
                <a:cubicBezTo>
                  <a:pt x="4122226" y="164383"/>
                  <a:pt x="4131733" y="163689"/>
                  <a:pt x="4140200" y="160867"/>
                </a:cubicBezTo>
                <a:cubicBezTo>
                  <a:pt x="4170813" y="130254"/>
                  <a:pt x="4169415" y="124512"/>
                  <a:pt x="4207934" y="110067"/>
                </a:cubicBezTo>
                <a:cubicBezTo>
                  <a:pt x="4218829" y="105981"/>
                  <a:pt x="4230511" y="104422"/>
                  <a:pt x="4241800" y="101600"/>
                </a:cubicBezTo>
                <a:cubicBezTo>
                  <a:pt x="4255875" y="87526"/>
                  <a:pt x="4264909" y="76278"/>
                  <a:pt x="4284134" y="67734"/>
                </a:cubicBezTo>
                <a:cubicBezTo>
                  <a:pt x="4300445" y="60485"/>
                  <a:pt x="4318001" y="56444"/>
                  <a:pt x="4334934" y="50800"/>
                </a:cubicBezTo>
                <a:lnTo>
                  <a:pt x="4360334" y="42334"/>
                </a:lnTo>
                <a:cubicBezTo>
                  <a:pt x="4365978" y="36689"/>
                  <a:pt x="4370422" y="29507"/>
                  <a:pt x="4377267" y="25400"/>
                </a:cubicBezTo>
                <a:cubicBezTo>
                  <a:pt x="4384920" y="20808"/>
                  <a:pt x="4394086" y="19386"/>
                  <a:pt x="4402667" y="16934"/>
                </a:cubicBezTo>
                <a:cubicBezTo>
                  <a:pt x="4477059" y="-4320"/>
                  <a:pt x="4401054" y="20294"/>
                  <a:pt x="4461934" y="0"/>
                </a:cubicBezTo>
                <a:cubicBezTo>
                  <a:pt x="4473223" y="2822"/>
                  <a:pt x="4485392" y="3263"/>
                  <a:pt x="4495800" y="8467"/>
                </a:cubicBezTo>
                <a:cubicBezTo>
                  <a:pt x="4502940" y="12037"/>
                  <a:pt x="4505594" y="21830"/>
                  <a:pt x="4512734" y="25400"/>
                </a:cubicBezTo>
                <a:cubicBezTo>
                  <a:pt x="4528699" y="33382"/>
                  <a:pt x="4563534" y="42334"/>
                  <a:pt x="4563534" y="42334"/>
                </a:cubicBezTo>
                <a:cubicBezTo>
                  <a:pt x="4604152" y="103263"/>
                  <a:pt x="4546634" y="28246"/>
                  <a:pt x="4631267" y="84667"/>
                </a:cubicBezTo>
                <a:cubicBezTo>
                  <a:pt x="4639734" y="90311"/>
                  <a:pt x="4647314" y="97592"/>
                  <a:pt x="4656667" y="101600"/>
                </a:cubicBezTo>
                <a:cubicBezTo>
                  <a:pt x="4667363" y="106184"/>
                  <a:pt x="4679345" y="106870"/>
                  <a:pt x="4690534" y="110067"/>
                </a:cubicBezTo>
                <a:cubicBezTo>
                  <a:pt x="4699115" y="112519"/>
                  <a:pt x="4707276" y="116369"/>
                  <a:pt x="4715934" y="118534"/>
                </a:cubicBezTo>
                <a:lnTo>
                  <a:pt x="4783667" y="135467"/>
                </a:lnTo>
                <a:cubicBezTo>
                  <a:pt x="4792134" y="143934"/>
                  <a:pt x="4797708" y="157081"/>
                  <a:pt x="4809067" y="160867"/>
                </a:cubicBezTo>
                <a:cubicBezTo>
                  <a:pt x="4817534" y="163689"/>
                  <a:pt x="4825886" y="154852"/>
                  <a:pt x="4834467" y="152400"/>
                </a:cubicBezTo>
                <a:cubicBezTo>
                  <a:pt x="4845656" y="149203"/>
                  <a:pt x="4857045" y="146756"/>
                  <a:pt x="4868334" y="143934"/>
                </a:cubicBezTo>
                <a:cubicBezTo>
                  <a:pt x="4876801" y="146756"/>
                  <a:pt x="4886081" y="147808"/>
                  <a:pt x="4893734" y="152400"/>
                </a:cubicBezTo>
                <a:cubicBezTo>
                  <a:pt x="4900579" y="156507"/>
                  <a:pt x="4904434" y="164347"/>
                  <a:pt x="4910667" y="169334"/>
                </a:cubicBezTo>
                <a:cubicBezTo>
                  <a:pt x="4918613" y="175691"/>
                  <a:pt x="4927600" y="180623"/>
                  <a:pt x="4936067" y="186267"/>
                </a:cubicBezTo>
                <a:cubicBezTo>
                  <a:pt x="4941711" y="194734"/>
                  <a:pt x="4944371" y="206274"/>
                  <a:pt x="4953000" y="211667"/>
                </a:cubicBezTo>
                <a:cubicBezTo>
                  <a:pt x="4968136" y="221127"/>
                  <a:pt x="5003800" y="228600"/>
                  <a:pt x="5003800" y="228600"/>
                </a:cubicBezTo>
                <a:cubicBezTo>
                  <a:pt x="5009445" y="234245"/>
                  <a:pt x="5017164" y="238394"/>
                  <a:pt x="5020734" y="245534"/>
                </a:cubicBezTo>
                <a:cubicBezTo>
                  <a:pt x="5028716" y="261499"/>
                  <a:pt x="5037667" y="296334"/>
                  <a:pt x="5037667" y="296334"/>
                </a:cubicBezTo>
                <a:cubicBezTo>
                  <a:pt x="5040489" y="318912"/>
                  <a:pt x="5037683" y="342941"/>
                  <a:pt x="5046134" y="364067"/>
                </a:cubicBezTo>
                <a:cubicBezTo>
                  <a:pt x="5049913" y="373515"/>
                  <a:pt x="5065890" y="372533"/>
                  <a:pt x="5071534" y="381000"/>
                </a:cubicBezTo>
                <a:cubicBezTo>
                  <a:pt x="5077989" y="390682"/>
                  <a:pt x="5073545" y="405185"/>
                  <a:pt x="5080000" y="414867"/>
                </a:cubicBezTo>
                <a:cubicBezTo>
                  <a:pt x="5085644" y="423334"/>
                  <a:pt x="5097454" y="425443"/>
                  <a:pt x="5105400" y="431800"/>
                </a:cubicBezTo>
                <a:cubicBezTo>
                  <a:pt x="5111634" y="436787"/>
                  <a:pt x="5116689" y="443089"/>
                  <a:pt x="5122334" y="448734"/>
                </a:cubicBezTo>
                <a:cubicBezTo>
                  <a:pt x="5125156" y="440267"/>
                  <a:pt x="5126208" y="430987"/>
                  <a:pt x="5130800" y="423334"/>
                </a:cubicBezTo>
                <a:cubicBezTo>
                  <a:pt x="5134907" y="416489"/>
                  <a:pt x="5139761" y="406799"/>
                  <a:pt x="5147734" y="406400"/>
                </a:cubicBezTo>
                <a:cubicBezTo>
                  <a:pt x="5311243" y="398225"/>
                  <a:pt x="5475111" y="400756"/>
                  <a:pt x="5638800" y="397934"/>
                </a:cubicBezTo>
                <a:cubicBezTo>
                  <a:pt x="5644445" y="381001"/>
                  <a:pt x="5652234" y="364637"/>
                  <a:pt x="5655734" y="347134"/>
                </a:cubicBezTo>
                <a:cubicBezTo>
                  <a:pt x="5658556" y="333023"/>
                  <a:pt x="5656218" y="316774"/>
                  <a:pt x="5664200" y="304800"/>
                </a:cubicBezTo>
                <a:cubicBezTo>
                  <a:pt x="5669150" y="297374"/>
                  <a:pt x="5681133" y="299156"/>
                  <a:pt x="5689600" y="296334"/>
                </a:cubicBezTo>
                <a:cubicBezTo>
                  <a:pt x="5767793" y="244204"/>
                  <a:pt x="5671601" y="310732"/>
                  <a:pt x="5731934" y="262467"/>
                </a:cubicBezTo>
                <a:cubicBezTo>
                  <a:pt x="5739880" y="256110"/>
                  <a:pt x="5749388" y="251891"/>
                  <a:pt x="5757334" y="245534"/>
                </a:cubicBezTo>
                <a:cubicBezTo>
                  <a:pt x="5763567" y="240547"/>
                  <a:pt x="5767127" y="232170"/>
                  <a:pt x="5774267" y="228600"/>
                </a:cubicBezTo>
                <a:cubicBezTo>
                  <a:pt x="5784675" y="223396"/>
                  <a:pt x="5796587" y="221577"/>
                  <a:pt x="5808134" y="220134"/>
                </a:cubicBezTo>
                <a:cubicBezTo>
                  <a:pt x="5841856" y="215919"/>
                  <a:pt x="5875867" y="214489"/>
                  <a:pt x="5909734" y="211667"/>
                </a:cubicBezTo>
                <a:cubicBezTo>
                  <a:pt x="5979703" y="188343"/>
                  <a:pt x="5870125" y="222798"/>
                  <a:pt x="6019800" y="194734"/>
                </a:cubicBezTo>
                <a:cubicBezTo>
                  <a:pt x="6037344" y="191445"/>
                  <a:pt x="6052796" y="179072"/>
                  <a:pt x="6070600" y="177800"/>
                </a:cubicBezTo>
                <a:cubicBezTo>
                  <a:pt x="6259566" y="164304"/>
                  <a:pt x="6149554" y="170917"/>
                  <a:pt x="6400800" y="160867"/>
                </a:cubicBezTo>
                <a:cubicBezTo>
                  <a:pt x="6403622" y="152400"/>
                  <a:pt x="6406815" y="144048"/>
                  <a:pt x="6409267" y="135467"/>
                </a:cubicBezTo>
                <a:cubicBezTo>
                  <a:pt x="6412464" y="124278"/>
                  <a:pt x="6411279" y="111282"/>
                  <a:pt x="6417734" y="101600"/>
                </a:cubicBezTo>
                <a:cubicBezTo>
                  <a:pt x="6427112" y="87533"/>
                  <a:pt x="6454046" y="81030"/>
                  <a:pt x="6468534" y="76200"/>
                </a:cubicBezTo>
                <a:cubicBezTo>
                  <a:pt x="6505223" y="79022"/>
                  <a:pt x="6542087" y="80103"/>
                  <a:pt x="6578600" y="84667"/>
                </a:cubicBezTo>
                <a:cubicBezTo>
                  <a:pt x="6587456" y="85774"/>
                  <a:pt x="6595342" y="90970"/>
                  <a:pt x="6604000" y="93134"/>
                </a:cubicBezTo>
                <a:cubicBezTo>
                  <a:pt x="6617961" y="96624"/>
                  <a:pt x="6632450" y="97814"/>
                  <a:pt x="6646334" y="101600"/>
                </a:cubicBezTo>
                <a:cubicBezTo>
                  <a:pt x="6663554" y="106296"/>
                  <a:pt x="6680201" y="112890"/>
                  <a:pt x="6697134" y="118534"/>
                </a:cubicBezTo>
                <a:lnTo>
                  <a:pt x="6722534" y="127000"/>
                </a:lnTo>
                <a:lnTo>
                  <a:pt x="6747934" y="135467"/>
                </a:lnTo>
                <a:cubicBezTo>
                  <a:pt x="6750756" y="143934"/>
                  <a:pt x="6751808" y="153214"/>
                  <a:pt x="6756400" y="160867"/>
                </a:cubicBezTo>
                <a:cubicBezTo>
                  <a:pt x="6781758" y="203130"/>
                  <a:pt x="6831823" y="172926"/>
                  <a:pt x="6874934" y="169334"/>
                </a:cubicBezTo>
                <a:cubicBezTo>
                  <a:pt x="6890685" y="153582"/>
                  <a:pt x="6895904" y="146149"/>
                  <a:pt x="6917267" y="135467"/>
                </a:cubicBezTo>
                <a:cubicBezTo>
                  <a:pt x="6925249" y="131476"/>
                  <a:pt x="6934200" y="129822"/>
                  <a:pt x="6942667" y="127000"/>
                </a:cubicBezTo>
                <a:cubicBezTo>
                  <a:pt x="6963500" y="147833"/>
                  <a:pt x="6976144" y="164905"/>
                  <a:pt x="7001934" y="177800"/>
                </a:cubicBezTo>
                <a:cubicBezTo>
                  <a:pt x="7043661" y="198664"/>
                  <a:pt x="7012299" y="170851"/>
                  <a:pt x="7052734" y="203200"/>
                </a:cubicBezTo>
                <a:cubicBezTo>
                  <a:pt x="7075447" y="221371"/>
                  <a:pt x="7067042" y="221088"/>
                  <a:pt x="7086600" y="245534"/>
                </a:cubicBezTo>
                <a:cubicBezTo>
                  <a:pt x="7091587" y="251767"/>
                  <a:pt x="7097889" y="256823"/>
                  <a:pt x="7103534" y="262467"/>
                </a:cubicBezTo>
                <a:cubicBezTo>
                  <a:pt x="7106356" y="270934"/>
                  <a:pt x="7105689" y="281556"/>
                  <a:pt x="7112000" y="287867"/>
                </a:cubicBezTo>
                <a:cubicBezTo>
                  <a:pt x="7118311" y="294178"/>
                  <a:pt x="7128742" y="294170"/>
                  <a:pt x="7137400" y="296334"/>
                </a:cubicBezTo>
                <a:cubicBezTo>
                  <a:pt x="7151361" y="299824"/>
                  <a:pt x="7165623" y="301978"/>
                  <a:pt x="7179734" y="304800"/>
                </a:cubicBezTo>
                <a:cubicBezTo>
                  <a:pt x="7185378" y="310445"/>
                  <a:pt x="7192560" y="314889"/>
                  <a:pt x="7196667" y="321734"/>
                </a:cubicBezTo>
                <a:cubicBezTo>
                  <a:pt x="7201259" y="329387"/>
                  <a:pt x="7197872" y="341947"/>
                  <a:pt x="7205134" y="347134"/>
                </a:cubicBezTo>
                <a:cubicBezTo>
                  <a:pt x="7219659" y="357509"/>
                  <a:pt x="7239001" y="358423"/>
                  <a:pt x="7255934" y="364067"/>
                </a:cubicBezTo>
                <a:lnTo>
                  <a:pt x="7281334" y="372534"/>
                </a:lnTo>
                <a:cubicBezTo>
                  <a:pt x="7284156" y="381001"/>
                  <a:pt x="7285208" y="390281"/>
                  <a:pt x="7289800" y="397934"/>
                </a:cubicBezTo>
                <a:cubicBezTo>
                  <a:pt x="7299234" y="413658"/>
                  <a:pt x="7318824" y="421152"/>
                  <a:pt x="7332134" y="431800"/>
                </a:cubicBezTo>
                <a:cubicBezTo>
                  <a:pt x="7338367" y="436787"/>
                  <a:pt x="7342681" y="443944"/>
                  <a:pt x="7349067" y="448734"/>
                </a:cubicBezTo>
                <a:cubicBezTo>
                  <a:pt x="7425656" y="506176"/>
                  <a:pt x="7377967" y="460698"/>
                  <a:pt x="7416800" y="499534"/>
                </a:cubicBezTo>
                <a:cubicBezTo>
                  <a:pt x="7422445" y="516467"/>
                  <a:pt x="7429405" y="533018"/>
                  <a:pt x="7433734" y="550334"/>
                </a:cubicBezTo>
                <a:cubicBezTo>
                  <a:pt x="7436556" y="561623"/>
                  <a:pt x="7436996" y="573792"/>
                  <a:pt x="7442200" y="584200"/>
                </a:cubicBezTo>
                <a:cubicBezTo>
                  <a:pt x="7445770" y="591340"/>
                  <a:pt x="7451659" y="598331"/>
                  <a:pt x="7459134" y="601134"/>
                </a:cubicBezTo>
                <a:cubicBezTo>
                  <a:pt x="7475208" y="607162"/>
                  <a:pt x="7493001" y="606778"/>
                  <a:pt x="7509934" y="609600"/>
                </a:cubicBezTo>
                <a:cubicBezTo>
                  <a:pt x="7515578" y="615245"/>
                  <a:pt x="7526298" y="618572"/>
                  <a:pt x="7526867" y="626534"/>
                </a:cubicBezTo>
                <a:cubicBezTo>
                  <a:pt x="7531741" y="694778"/>
                  <a:pt x="7525448" y="706989"/>
                  <a:pt x="7509934" y="753534"/>
                </a:cubicBezTo>
                <a:cubicBezTo>
                  <a:pt x="7515578" y="762001"/>
                  <a:pt x="7522316" y="769833"/>
                  <a:pt x="7526867" y="778934"/>
                </a:cubicBezTo>
                <a:cubicBezTo>
                  <a:pt x="7530858" y="786916"/>
                  <a:pt x="7529023" y="798023"/>
                  <a:pt x="7535334" y="804334"/>
                </a:cubicBezTo>
                <a:cubicBezTo>
                  <a:pt x="7541645" y="810645"/>
                  <a:pt x="7552267" y="809978"/>
                  <a:pt x="7560734" y="812800"/>
                </a:cubicBezTo>
                <a:lnTo>
                  <a:pt x="7552267" y="863600"/>
                </a:lnTo>
              </a:path>
            </a:pathLst>
          </a:custGeom>
          <a:ln w="57150" cmpd="sng">
            <a:solidFill>
              <a:srgbClr val="FFFF0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8559800" y="5909733"/>
            <a:ext cx="584200" cy="575734"/>
          </a:xfrm>
          <a:custGeom>
            <a:avLst/>
            <a:gdLst>
              <a:gd name="connsiteX0" fmla="*/ 0 w 584200"/>
              <a:gd name="connsiteY0" fmla="*/ 0 h 575734"/>
              <a:gd name="connsiteX1" fmla="*/ 42333 w 584200"/>
              <a:gd name="connsiteY1" fmla="*/ 33867 h 575734"/>
              <a:gd name="connsiteX2" fmla="*/ 59267 w 584200"/>
              <a:gd name="connsiteY2" fmla="*/ 50800 h 575734"/>
              <a:gd name="connsiteX3" fmla="*/ 93133 w 584200"/>
              <a:gd name="connsiteY3" fmla="*/ 118534 h 575734"/>
              <a:gd name="connsiteX4" fmla="*/ 101600 w 584200"/>
              <a:gd name="connsiteY4" fmla="*/ 143934 h 575734"/>
              <a:gd name="connsiteX5" fmla="*/ 118533 w 584200"/>
              <a:gd name="connsiteY5" fmla="*/ 169334 h 575734"/>
              <a:gd name="connsiteX6" fmla="*/ 152400 w 584200"/>
              <a:gd name="connsiteY6" fmla="*/ 245534 h 575734"/>
              <a:gd name="connsiteX7" fmla="*/ 203200 w 584200"/>
              <a:gd name="connsiteY7" fmla="*/ 254000 h 575734"/>
              <a:gd name="connsiteX8" fmla="*/ 262467 w 584200"/>
              <a:gd name="connsiteY8" fmla="*/ 296334 h 575734"/>
              <a:gd name="connsiteX9" fmla="*/ 313267 w 584200"/>
              <a:gd name="connsiteY9" fmla="*/ 330200 h 575734"/>
              <a:gd name="connsiteX10" fmla="*/ 364067 w 584200"/>
              <a:gd name="connsiteY10" fmla="*/ 347134 h 575734"/>
              <a:gd name="connsiteX11" fmla="*/ 389467 w 584200"/>
              <a:gd name="connsiteY11" fmla="*/ 355600 h 575734"/>
              <a:gd name="connsiteX12" fmla="*/ 397933 w 584200"/>
              <a:gd name="connsiteY12" fmla="*/ 381000 h 575734"/>
              <a:gd name="connsiteX13" fmla="*/ 431800 w 584200"/>
              <a:gd name="connsiteY13" fmla="*/ 423334 h 575734"/>
              <a:gd name="connsiteX14" fmla="*/ 482600 w 584200"/>
              <a:gd name="connsiteY14" fmla="*/ 457200 h 575734"/>
              <a:gd name="connsiteX15" fmla="*/ 524933 w 584200"/>
              <a:gd name="connsiteY15" fmla="*/ 499534 h 575734"/>
              <a:gd name="connsiteX16" fmla="*/ 533400 w 584200"/>
              <a:gd name="connsiteY16" fmla="*/ 524934 h 575734"/>
              <a:gd name="connsiteX17" fmla="*/ 567267 w 584200"/>
              <a:gd name="connsiteY17" fmla="*/ 567267 h 575734"/>
              <a:gd name="connsiteX18" fmla="*/ 584200 w 584200"/>
              <a:gd name="connsiteY18" fmla="*/ 575734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4200" h="575734">
                <a:moveTo>
                  <a:pt x="0" y="0"/>
                </a:moveTo>
                <a:cubicBezTo>
                  <a:pt x="14111" y="11289"/>
                  <a:pt x="28612" y="22107"/>
                  <a:pt x="42333" y="33867"/>
                </a:cubicBezTo>
                <a:cubicBezTo>
                  <a:pt x="48394" y="39062"/>
                  <a:pt x="55697" y="43660"/>
                  <a:pt x="59267" y="50800"/>
                </a:cubicBezTo>
                <a:cubicBezTo>
                  <a:pt x="98185" y="128635"/>
                  <a:pt x="54876" y="80275"/>
                  <a:pt x="93133" y="118534"/>
                </a:cubicBezTo>
                <a:cubicBezTo>
                  <a:pt x="95955" y="127001"/>
                  <a:pt x="97609" y="135952"/>
                  <a:pt x="101600" y="143934"/>
                </a:cubicBezTo>
                <a:cubicBezTo>
                  <a:pt x="106151" y="153035"/>
                  <a:pt x="115315" y="159681"/>
                  <a:pt x="118533" y="169334"/>
                </a:cubicBezTo>
                <a:cubicBezTo>
                  <a:pt x="129518" y="202288"/>
                  <a:pt x="114478" y="228680"/>
                  <a:pt x="152400" y="245534"/>
                </a:cubicBezTo>
                <a:cubicBezTo>
                  <a:pt x="168087" y="252506"/>
                  <a:pt x="186267" y="251178"/>
                  <a:pt x="203200" y="254000"/>
                </a:cubicBezTo>
                <a:cubicBezTo>
                  <a:pt x="279640" y="330440"/>
                  <a:pt x="201650" y="262547"/>
                  <a:pt x="262467" y="296334"/>
                </a:cubicBezTo>
                <a:cubicBezTo>
                  <a:pt x="280257" y="306217"/>
                  <a:pt x="293960" y="323764"/>
                  <a:pt x="313267" y="330200"/>
                </a:cubicBezTo>
                <a:lnTo>
                  <a:pt x="364067" y="347134"/>
                </a:lnTo>
                <a:lnTo>
                  <a:pt x="389467" y="355600"/>
                </a:lnTo>
                <a:cubicBezTo>
                  <a:pt x="392289" y="364067"/>
                  <a:pt x="393942" y="373018"/>
                  <a:pt x="397933" y="381000"/>
                </a:cubicBezTo>
                <a:cubicBezTo>
                  <a:pt x="404596" y="394327"/>
                  <a:pt x="419202" y="413886"/>
                  <a:pt x="431800" y="423334"/>
                </a:cubicBezTo>
                <a:cubicBezTo>
                  <a:pt x="448081" y="435545"/>
                  <a:pt x="468210" y="442809"/>
                  <a:pt x="482600" y="457200"/>
                </a:cubicBezTo>
                <a:lnTo>
                  <a:pt x="524933" y="499534"/>
                </a:lnTo>
                <a:cubicBezTo>
                  <a:pt x="527755" y="508001"/>
                  <a:pt x="529409" y="516952"/>
                  <a:pt x="533400" y="524934"/>
                </a:cubicBezTo>
                <a:cubicBezTo>
                  <a:pt x="540067" y="538267"/>
                  <a:pt x="554665" y="557815"/>
                  <a:pt x="567267" y="567267"/>
                </a:cubicBezTo>
                <a:cubicBezTo>
                  <a:pt x="572316" y="571053"/>
                  <a:pt x="578556" y="572912"/>
                  <a:pt x="584200" y="575734"/>
                </a:cubicBezTo>
              </a:path>
            </a:pathLst>
          </a:custGeom>
          <a:ln w="57150" cmpd="sng">
            <a:solidFill>
              <a:srgbClr val="FFFF0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6070600" y="2269067"/>
            <a:ext cx="474133" cy="1295400"/>
          </a:xfrm>
          <a:custGeom>
            <a:avLst/>
            <a:gdLst>
              <a:gd name="connsiteX0" fmla="*/ 0 w 474133"/>
              <a:gd name="connsiteY0" fmla="*/ 0 h 1295400"/>
              <a:gd name="connsiteX1" fmla="*/ 16933 w 474133"/>
              <a:gd name="connsiteY1" fmla="*/ 1295400 h 1295400"/>
              <a:gd name="connsiteX2" fmla="*/ 474133 w 474133"/>
              <a:gd name="connsiteY2" fmla="*/ 1278466 h 1295400"/>
              <a:gd name="connsiteX3" fmla="*/ 397933 w 474133"/>
              <a:gd name="connsiteY3" fmla="*/ 889000 h 1295400"/>
              <a:gd name="connsiteX4" fmla="*/ 186267 w 474133"/>
              <a:gd name="connsiteY4" fmla="*/ 465666 h 1295400"/>
              <a:gd name="connsiteX5" fmla="*/ 59267 w 474133"/>
              <a:gd name="connsiteY5" fmla="*/ 0 h 1295400"/>
              <a:gd name="connsiteX6" fmla="*/ 0 w 474133"/>
              <a:gd name="connsiteY6"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133" h="1295400">
                <a:moveTo>
                  <a:pt x="0" y="0"/>
                </a:moveTo>
                <a:lnTo>
                  <a:pt x="16933" y="1295400"/>
                </a:lnTo>
                <a:lnTo>
                  <a:pt x="474133" y="1278466"/>
                </a:lnTo>
                <a:lnTo>
                  <a:pt x="397933" y="889000"/>
                </a:lnTo>
                <a:lnTo>
                  <a:pt x="186267" y="465666"/>
                </a:lnTo>
                <a:lnTo>
                  <a:pt x="59267" y="0"/>
                </a:lnTo>
                <a:lnTo>
                  <a:pt x="0" y="0"/>
                </a:lnTo>
                <a:close/>
              </a:path>
            </a:pathLst>
          </a:custGeom>
          <a:solidFill>
            <a:srgbClr val="970A1A">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6553199" y="3564467"/>
            <a:ext cx="0" cy="431800"/>
          </a:xfrm>
          <a:prstGeom prst="line">
            <a:avLst/>
          </a:prstGeom>
          <a:ln w="57150" cmpd="sng">
            <a:solidFill>
              <a:srgbClr val="970A1A"/>
            </a:solidFill>
          </a:ln>
        </p:spPr>
        <p:style>
          <a:lnRef idx="2">
            <a:schemeClr val="accent1"/>
          </a:lnRef>
          <a:fillRef idx="0">
            <a:schemeClr val="accent1"/>
          </a:fillRef>
          <a:effectRef idx="1">
            <a:schemeClr val="accent1"/>
          </a:effectRef>
          <a:fontRef idx="minor">
            <a:schemeClr val="tx1"/>
          </a:fontRef>
        </p:style>
      </p:cxnSp>
      <p:sp>
        <p:nvSpPr>
          <p:cNvPr id="14" name="Freeform 13"/>
          <p:cNvSpPr/>
          <p:nvPr/>
        </p:nvSpPr>
        <p:spPr>
          <a:xfrm>
            <a:off x="6011286" y="1185333"/>
            <a:ext cx="1134791" cy="4140200"/>
          </a:xfrm>
          <a:custGeom>
            <a:avLst/>
            <a:gdLst>
              <a:gd name="connsiteX0" fmla="*/ 711247 w 1134791"/>
              <a:gd name="connsiteY0" fmla="*/ 4140200 h 4140200"/>
              <a:gd name="connsiteX1" fmla="*/ 702781 w 1134791"/>
              <a:gd name="connsiteY1" fmla="*/ 4080934 h 4140200"/>
              <a:gd name="connsiteX2" fmla="*/ 694314 w 1134791"/>
              <a:gd name="connsiteY2" fmla="*/ 4055534 h 4140200"/>
              <a:gd name="connsiteX3" fmla="*/ 668914 w 1134791"/>
              <a:gd name="connsiteY3" fmla="*/ 3987800 h 4140200"/>
              <a:gd name="connsiteX4" fmla="*/ 660447 w 1134791"/>
              <a:gd name="connsiteY4" fmla="*/ 3962400 h 4140200"/>
              <a:gd name="connsiteX5" fmla="*/ 651981 w 1134791"/>
              <a:gd name="connsiteY5" fmla="*/ 3928534 h 4140200"/>
              <a:gd name="connsiteX6" fmla="*/ 635047 w 1134791"/>
              <a:gd name="connsiteY6" fmla="*/ 3911600 h 4140200"/>
              <a:gd name="connsiteX7" fmla="*/ 643514 w 1134791"/>
              <a:gd name="connsiteY7" fmla="*/ 3843867 h 4140200"/>
              <a:gd name="connsiteX8" fmla="*/ 668914 w 1134791"/>
              <a:gd name="connsiteY8" fmla="*/ 3835400 h 4140200"/>
              <a:gd name="connsiteX9" fmla="*/ 685847 w 1134791"/>
              <a:gd name="connsiteY9" fmla="*/ 3810000 h 4140200"/>
              <a:gd name="connsiteX10" fmla="*/ 677381 w 1134791"/>
              <a:gd name="connsiteY10" fmla="*/ 3750734 h 4140200"/>
              <a:gd name="connsiteX11" fmla="*/ 651981 w 1134791"/>
              <a:gd name="connsiteY11" fmla="*/ 3733800 h 4140200"/>
              <a:gd name="connsiteX12" fmla="*/ 618114 w 1134791"/>
              <a:gd name="connsiteY12" fmla="*/ 3691467 h 4140200"/>
              <a:gd name="connsiteX13" fmla="*/ 626581 w 1134791"/>
              <a:gd name="connsiteY13" fmla="*/ 3530600 h 4140200"/>
              <a:gd name="connsiteX14" fmla="*/ 601181 w 1134791"/>
              <a:gd name="connsiteY14" fmla="*/ 3522134 h 4140200"/>
              <a:gd name="connsiteX15" fmla="*/ 516514 w 1134791"/>
              <a:gd name="connsiteY15" fmla="*/ 3505200 h 4140200"/>
              <a:gd name="connsiteX16" fmla="*/ 431847 w 1134791"/>
              <a:gd name="connsiteY16" fmla="*/ 3471334 h 4140200"/>
              <a:gd name="connsiteX17" fmla="*/ 381047 w 1134791"/>
              <a:gd name="connsiteY17" fmla="*/ 3462867 h 4140200"/>
              <a:gd name="connsiteX18" fmla="*/ 364114 w 1134791"/>
              <a:gd name="connsiteY18" fmla="*/ 3437467 h 4140200"/>
              <a:gd name="connsiteX19" fmla="*/ 381047 w 1134791"/>
              <a:gd name="connsiteY19" fmla="*/ 3361267 h 4140200"/>
              <a:gd name="connsiteX20" fmla="*/ 414914 w 1134791"/>
              <a:gd name="connsiteY20" fmla="*/ 3327400 h 4140200"/>
              <a:gd name="connsiteX21" fmla="*/ 440314 w 1134791"/>
              <a:gd name="connsiteY21" fmla="*/ 3302000 h 4140200"/>
              <a:gd name="connsiteX22" fmla="*/ 457247 w 1134791"/>
              <a:gd name="connsiteY22" fmla="*/ 3251200 h 4140200"/>
              <a:gd name="connsiteX23" fmla="*/ 465714 w 1134791"/>
              <a:gd name="connsiteY23" fmla="*/ 3225800 h 4140200"/>
              <a:gd name="connsiteX24" fmla="*/ 491114 w 1134791"/>
              <a:gd name="connsiteY24" fmla="*/ 3200400 h 4140200"/>
              <a:gd name="connsiteX25" fmla="*/ 516514 w 1134791"/>
              <a:gd name="connsiteY25" fmla="*/ 3183467 h 4140200"/>
              <a:gd name="connsiteX26" fmla="*/ 533447 w 1134791"/>
              <a:gd name="connsiteY26" fmla="*/ 3132667 h 4140200"/>
              <a:gd name="connsiteX27" fmla="*/ 541914 w 1134791"/>
              <a:gd name="connsiteY27" fmla="*/ 3107267 h 4140200"/>
              <a:gd name="connsiteX28" fmla="*/ 550381 w 1134791"/>
              <a:gd name="connsiteY28" fmla="*/ 2853267 h 4140200"/>
              <a:gd name="connsiteX29" fmla="*/ 584247 w 1134791"/>
              <a:gd name="connsiteY29" fmla="*/ 2810934 h 4140200"/>
              <a:gd name="connsiteX30" fmla="*/ 601181 w 1134791"/>
              <a:gd name="connsiteY30" fmla="*/ 2794000 h 4140200"/>
              <a:gd name="connsiteX31" fmla="*/ 660447 w 1134791"/>
              <a:gd name="connsiteY31" fmla="*/ 2777067 h 4140200"/>
              <a:gd name="connsiteX32" fmla="*/ 711247 w 1134791"/>
              <a:gd name="connsiteY32" fmla="*/ 2760134 h 4140200"/>
              <a:gd name="connsiteX33" fmla="*/ 770514 w 1134791"/>
              <a:gd name="connsiteY33" fmla="*/ 2743200 h 4140200"/>
              <a:gd name="connsiteX34" fmla="*/ 787447 w 1134791"/>
              <a:gd name="connsiteY34" fmla="*/ 2717800 h 4140200"/>
              <a:gd name="connsiteX35" fmla="*/ 812847 w 1134791"/>
              <a:gd name="connsiteY35" fmla="*/ 2709334 h 4140200"/>
              <a:gd name="connsiteX36" fmla="*/ 872114 w 1134791"/>
              <a:gd name="connsiteY36" fmla="*/ 2700867 h 4140200"/>
              <a:gd name="connsiteX37" fmla="*/ 863647 w 1134791"/>
              <a:gd name="connsiteY37" fmla="*/ 2658534 h 4140200"/>
              <a:gd name="connsiteX38" fmla="*/ 872114 w 1134791"/>
              <a:gd name="connsiteY38" fmla="*/ 2573867 h 4140200"/>
              <a:gd name="connsiteX39" fmla="*/ 897514 w 1134791"/>
              <a:gd name="connsiteY39" fmla="*/ 2565400 h 4140200"/>
              <a:gd name="connsiteX40" fmla="*/ 948314 w 1134791"/>
              <a:gd name="connsiteY40" fmla="*/ 2531534 h 4140200"/>
              <a:gd name="connsiteX41" fmla="*/ 956781 w 1134791"/>
              <a:gd name="connsiteY41" fmla="*/ 2506134 h 4140200"/>
              <a:gd name="connsiteX42" fmla="*/ 1016047 w 1134791"/>
              <a:gd name="connsiteY42" fmla="*/ 2489200 h 4140200"/>
              <a:gd name="connsiteX43" fmla="*/ 1117647 w 1134791"/>
              <a:gd name="connsiteY43" fmla="*/ 2463800 h 4140200"/>
              <a:gd name="connsiteX44" fmla="*/ 1109181 w 1134791"/>
              <a:gd name="connsiteY44" fmla="*/ 2438400 h 4140200"/>
              <a:gd name="connsiteX45" fmla="*/ 1092247 w 1134791"/>
              <a:gd name="connsiteY45" fmla="*/ 2421467 h 4140200"/>
              <a:gd name="connsiteX46" fmla="*/ 1092247 w 1134791"/>
              <a:gd name="connsiteY46" fmla="*/ 2328334 h 4140200"/>
              <a:gd name="connsiteX47" fmla="*/ 1109181 w 1134791"/>
              <a:gd name="connsiteY47" fmla="*/ 2277534 h 4140200"/>
              <a:gd name="connsiteX48" fmla="*/ 1083781 w 1134791"/>
              <a:gd name="connsiteY48" fmla="*/ 2260600 h 4140200"/>
              <a:gd name="connsiteX49" fmla="*/ 1049914 w 1134791"/>
              <a:gd name="connsiteY49" fmla="*/ 2209800 h 4140200"/>
              <a:gd name="connsiteX50" fmla="*/ 1066847 w 1134791"/>
              <a:gd name="connsiteY50" fmla="*/ 2159000 h 4140200"/>
              <a:gd name="connsiteX51" fmla="*/ 1041447 w 1134791"/>
              <a:gd name="connsiteY51" fmla="*/ 2082800 h 4140200"/>
              <a:gd name="connsiteX52" fmla="*/ 1032981 w 1134791"/>
              <a:gd name="connsiteY52" fmla="*/ 2057400 h 4140200"/>
              <a:gd name="connsiteX53" fmla="*/ 965247 w 1134791"/>
              <a:gd name="connsiteY53" fmla="*/ 1998134 h 4140200"/>
              <a:gd name="connsiteX54" fmla="*/ 922914 w 1134791"/>
              <a:gd name="connsiteY54" fmla="*/ 1964267 h 4140200"/>
              <a:gd name="connsiteX55" fmla="*/ 897514 w 1134791"/>
              <a:gd name="connsiteY55" fmla="*/ 1913467 h 4140200"/>
              <a:gd name="connsiteX56" fmla="*/ 922914 w 1134791"/>
              <a:gd name="connsiteY56" fmla="*/ 1896534 h 4140200"/>
              <a:gd name="connsiteX57" fmla="*/ 931381 w 1134791"/>
              <a:gd name="connsiteY57" fmla="*/ 1871134 h 4140200"/>
              <a:gd name="connsiteX58" fmla="*/ 897514 w 1134791"/>
              <a:gd name="connsiteY58" fmla="*/ 1828800 h 4140200"/>
              <a:gd name="connsiteX59" fmla="*/ 880581 w 1134791"/>
              <a:gd name="connsiteY59" fmla="*/ 1761067 h 4140200"/>
              <a:gd name="connsiteX60" fmla="*/ 863647 w 1134791"/>
              <a:gd name="connsiteY60" fmla="*/ 1710267 h 4140200"/>
              <a:gd name="connsiteX61" fmla="*/ 855181 w 1134791"/>
              <a:gd name="connsiteY61" fmla="*/ 1676400 h 4140200"/>
              <a:gd name="connsiteX62" fmla="*/ 829781 w 1134791"/>
              <a:gd name="connsiteY62" fmla="*/ 1625600 h 4140200"/>
              <a:gd name="connsiteX63" fmla="*/ 821314 w 1134791"/>
              <a:gd name="connsiteY63" fmla="*/ 1600200 h 4140200"/>
              <a:gd name="connsiteX64" fmla="*/ 804381 w 1134791"/>
              <a:gd name="connsiteY64" fmla="*/ 1490134 h 4140200"/>
              <a:gd name="connsiteX65" fmla="*/ 677381 w 1134791"/>
              <a:gd name="connsiteY65" fmla="*/ 1498600 h 4140200"/>
              <a:gd name="connsiteX66" fmla="*/ 584247 w 1134791"/>
              <a:gd name="connsiteY66" fmla="*/ 1507067 h 4140200"/>
              <a:gd name="connsiteX67" fmla="*/ 524981 w 1134791"/>
              <a:gd name="connsiteY67" fmla="*/ 1498600 h 4140200"/>
              <a:gd name="connsiteX68" fmla="*/ 508047 w 1134791"/>
              <a:gd name="connsiteY68" fmla="*/ 1481667 h 4140200"/>
              <a:gd name="connsiteX69" fmla="*/ 482647 w 1134791"/>
              <a:gd name="connsiteY69" fmla="*/ 1473200 h 4140200"/>
              <a:gd name="connsiteX70" fmla="*/ 474181 w 1134791"/>
              <a:gd name="connsiteY70" fmla="*/ 1447800 h 4140200"/>
              <a:gd name="connsiteX71" fmla="*/ 448781 w 1134791"/>
              <a:gd name="connsiteY71" fmla="*/ 1430867 h 4140200"/>
              <a:gd name="connsiteX72" fmla="*/ 423381 w 1134791"/>
              <a:gd name="connsiteY72" fmla="*/ 1380067 h 4140200"/>
              <a:gd name="connsiteX73" fmla="*/ 389514 w 1134791"/>
              <a:gd name="connsiteY73" fmla="*/ 1337734 h 4140200"/>
              <a:gd name="connsiteX74" fmla="*/ 372581 w 1134791"/>
              <a:gd name="connsiteY74" fmla="*/ 1286934 h 4140200"/>
              <a:gd name="connsiteX75" fmla="*/ 347181 w 1134791"/>
              <a:gd name="connsiteY75" fmla="*/ 1227667 h 4140200"/>
              <a:gd name="connsiteX76" fmla="*/ 321781 w 1134791"/>
              <a:gd name="connsiteY76" fmla="*/ 1210734 h 4140200"/>
              <a:gd name="connsiteX77" fmla="*/ 296381 w 1134791"/>
              <a:gd name="connsiteY77" fmla="*/ 1134534 h 4140200"/>
              <a:gd name="connsiteX78" fmla="*/ 287914 w 1134791"/>
              <a:gd name="connsiteY78" fmla="*/ 1109134 h 4140200"/>
              <a:gd name="connsiteX79" fmla="*/ 262514 w 1134791"/>
              <a:gd name="connsiteY79" fmla="*/ 1100667 h 4140200"/>
              <a:gd name="connsiteX80" fmla="*/ 245581 w 1134791"/>
              <a:gd name="connsiteY80" fmla="*/ 1024467 h 4140200"/>
              <a:gd name="connsiteX81" fmla="*/ 237114 w 1134791"/>
              <a:gd name="connsiteY81" fmla="*/ 990600 h 4140200"/>
              <a:gd name="connsiteX82" fmla="*/ 228647 w 1134791"/>
              <a:gd name="connsiteY82" fmla="*/ 939800 h 4140200"/>
              <a:gd name="connsiteX83" fmla="*/ 203247 w 1134791"/>
              <a:gd name="connsiteY83" fmla="*/ 914400 h 4140200"/>
              <a:gd name="connsiteX84" fmla="*/ 194781 w 1134791"/>
              <a:gd name="connsiteY84" fmla="*/ 880534 h 4140200"/>
              <a:gd name="connsiteX85" fmla="*/ 169381 w 1134791"/>
              <a:gd name="connsiteY85" fmla="*/ 872067 h 4140200"/>
              <a:gd name="connsiteX86" fmla="*/ 135514 w 1134791"/>
              <a:gd name="connsiteY86" fmla="*/ 863600 h 4140200"/>
              <a:gd name="connsiteX87" fmla="*/ 110114 w 1134791"/>
              <a:gd name="connsiteY87" fmla="*/ 795867 h 4140200"/>
              <a:gd name="connsiteX88" fmla="*/ 84714 w 1134791"/>
              <a:gd name="connsiteY88" fmla="*/ 778934 h 4140200"/>
              <a:gd name="connsiteX89" fmla="*/ 50847 w 1134791"/>
              <a:gd name="connsiteY89" fmla="*/ 745067 h 4140200"/>
              <a:gd name="connsiteX90" fmla="*/ 42381 w 1134791"/>
              <a:gd name="connsiteY90" fmla="*/ 719667 h 4140200"/>
              <a:gd name="connsiteX91" fmla="*/ 25447 w 1134791"/>
              <a:gd name="connsiteY91" fmla="*/ 304800 h 4140200"/>
              <a:gd name="connsiteX92" fmla="*/ 8514 w 1134791"/>
              <a:gd name="connsiteY92" fmla="*/ 279400 h 4140200"/>
              <a:gd name="connsiteX93" fmla="*/ 8514 w 1134791"/>
              <a:gd name="connsiteY93" fmla="*/ 186267 h 4140200"/>
              <a:gd name="connsiteX94" fmla="*/ 25447 w 1134791"/>
              <a:gd name="connsiteY94" fmla="*/ 160867 h 4140200"/>
              <a:gd name="connsiteX95" fmla="*/ 25447 w 1134791"/>
              <a:gd name="connsiteY95" fmla="*/ 0 h 414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34791" h="4140200">
                <a:moveTo>
                  <a:pt x="711247" y="4140200"/>
                </a:moveTo>
                <a:cubicBezTo>
                  <a:pt x="708425" y="4120445"/>
                  <a:pt x="706695" y="4100502"/>
                  <a:pt x="702781" y="4080934"/>
                </a:cubicBezTo>
                <a:cubicBezTo>
                  <a:pt x="701031" y="4072183"/>
                  <a:pt x="696250" y="4064246"/>
                  <a:pt x="694314" y="4055534"/>
                </a:cubicBezTo>
                <a:cubicBezTo>
                  <a:pt x="680343" y="3992669"/>
                  <a:pt x="699934" y="4018822"/>
                  <a:pt x="668914" y="3987800"/>
                </a:cubicBezTo>
                <a:cubicBezTo>
                  <a:pt x="666092" y="3979333"/>
                  <a:pt x="662899" y="3970981"/>
                  <a:pt x="660447" y="3962400"/>
                </a:cubicBezTo>
                <a:cubicBezTo>
                  <a:pt x="657250" y="3951212"/>
                  <a:pt x="657185" y="3938942"/>
                  <a:pt x="651981" y="3928534"/>
                </a:cubicBezTo>
                <a:cubicBezTo>
                  <a:pt x="648411" y="3921394"/>
                  <a:pt x="640692" y="3917245"/>
                  <a:pt x="635047" y="3911600"/>
                </a:cubicBezTo>
                <a:cubicBezTo>
                  <a:pt x="637869" y="3889022"/>
                  <a:pt x="634273" y="3864659"/>
                  <a:pt x="643514" y="3843867"/>
                </a:cubicBezTo>
                <a:cubicBezTo>
                  <a:pt x="647139" y="3835712"/>
                  <a:pt x="661945" y="3840975"/>
                  <a:pt x="668914" y="3835400"/>
                </a:cubicBezTo>
                <a:cubicBezTo>
                  <a:pt x="676860" y="3829043"/>
                  <a:pt x="680203" y="3818467"/>
                  <a:pt x="685847" y="3810000"/>
                </a:cubicBezTo>
                <a:cubicBezTo>
                  <a:pt x="683025" y="3790245"/>
                  <a:pt x="685486" y="3768970"/>
                  <a:pt x="677381" y="3750734"/>
                </a:cubicBezTo>
                <a:cubicBezTo>
                  <a:pt x="673248" y="3741435"/>
                  <a:pt x="659927" y="3740157"/>
                  <a:pt x="651981" y="3733800"/>
                </a:cubicBezTo>
                <a:cubicBezTo>
                  <a:pt x="634743" y="3720010"/>
                  <a:pt x="630689" y="3710331"/>
                  <a:pt x="618114" y="3691467"/>
                </a:cubicBezTo>
                <a:cubicBezTo>
                  <a:pt x="639710" y="3626677"/>
                  <a:pt x="650791" y="3615337"/>
                  <a:pt x="626581" y="3530600"/>
                </a:cubicBezTo>
                <a:cubicBezTo>
                  <a:pt x="624129" y="3522019"/>
                  <a:pt x="609762" y="3524586"/>
                  <a:pt x="601181" y="3522134"/>
                </a:cubicBezTo>
                <a:cubicBezTo>
                  <a:pt x="565812" y="3512029"/>
                  <a:pt x="556439" y="3511854"/>
                  <a:pt x="516514" y="3505200"/>
                </a:cubicBezTo>
                <a:cubicBezTo>
                  <a:pt x="488876" y="3491381"/>
                  <a:pt x="463234" y="3476565"/>
                  <a:pt x="431847" y="3471334"/>
                </a:cubicBezTo>
                <a:lnTo>
                  <a:pt x="381047" y="3462867"/>
                </a:lnTo>
                <a:cubicBezTo>
                  <a:pt x="375403" y="3454400"/>
                  <a:pt x="365376" y="3447564"/>
                  <a:pt x="364114" y="3437467"/>
                </a:cubicBezTo>
                <a:cubicBezTo>
                  <a:pt x="364004" y="3436589"/>
                  <a:pt x="377872" y="3366347"/>
                  <a:pt x="381047" y="3361267"/>
                </a:cubicBezTo>
                <a:cubicBezTo>
                  <a:pt x="389508" y="3347729"/>
                  <a:pt x="403625" y="3338689"/>
                  <a:pt x="414914" y="3327400"/>
                </a:cubicBezTo>
                <a:lnTo>
                  <a:pt x="440314" y="3302000"/>
                </a:lnTo>
                <a:lnTo>
                  <a:pt x="457247" y="3251200"/>
                </a:lnTo>
                <a:cubicBezTo>
                  <a:pt x="460069" y="3242733"/>
                  <a:pt x="459403" y="3232111"/>
                  <a:pt x="465714" y="3225800"/>
                </a:cubicBezTo>
                <a:cubicBezTo>
                  <a:pt x="474181" y="3217333"/>
                  <a:pt x="481916" y="3208065"/>
                  <a:pt x="491114" y="3200400"/>
                </a:cubicBezTo>
                <a:cubicBezTo>
                  <a:pt x="498931" y="3193886"/>
                  <a:pt x="508047" y="3189111"/>
                  <a:pt x="516514" y="3183467"/>
                </a:cubicBezTo>
                <a:lnTo>
                  <a:pt x="533447" y="3132667"/>
                </a:lnTo>
                <a:lnTo>
                  <a:pt x="541914" y="3107267"/>
                </a:lnTo>
                <a:cubicBezTo>
                  <a:pt x="544736" y="3022600"/>
                  <a:pt x="545256" y="2937826"/>
                  <a:pt x="550381" y="2853267"/>
                </a:cubicBezTo>
                <a:cubicBezTo>
                  <a:pt x="552263" y="2822216"/>
                  <a:pt x="562597" y="2828254"/>
                  <a:pt x="584247" y="2810934"/>
                </a:cubicBezTo>
                <a:cubicBezTo>
                  <a:pt x="590481" y="2805947"/>
                  <a:pt x="594336" y="2798107"/>
                  <a:pt x="601181" y="2794000"/>
                </a:cubicBezTo>
                <a:cubicBezTo>
                  <a:pt x="610661" y="2788312"/>
                  <a:pt x="653073" y="2779279"/>
                  <a:pt x="660447" y="2777067"/>
                </a:cubicBezTo>
                <a:cubicBezTo>
                  <a:pt x="677543" y="2771938"/>
                  <a:pt x="693931" y="2764463"/>
                  <a:pt x="711247" y="2760134"/>
                </a:cubicBezTo>
                <a:cubicBezTo>
                  <a:pt x="753772" y="2749502"/>
                  <a:pt x="734075" y="2755347"/>
                  <a:pt x="770514" y="2743200"/>
                </a:cubicBezTo>
                <a:cubicBezTo>
                  <a:pt x="776158" y="2734733"/>
                  <a:pt x="779501" y="2724157"/>
                  <a:pt x="787447" y="2717800"/>
                </a:cubicBezTo>
                <a:cubicBezTo>
                  <a:pt x="794416" y="2712225"/>
                  <a:pt x="804096" y="2711084"/>
                  <a:pt x="812847" y="2709334"/>
                </a:cubicBezTo>
                <a:cubicBezTo>
                  <a:pt x="832416" y="2705420"/>
                  <a:pt x="852358" y="2703689"/>
                  <a:pt x="872114" y="2700867"/>
                </a:cubicBezTo>
                <a:cubicBezTo>
                  <a:pt x="902164" y="2610722"/>
                  <a:pt x="869846" y="2732914"/>
                  <a:pt x="863647" y="2658534"/>
                </a:cubicBezTo>
                <a:cubicBezTo>
                  <a:pt x="861291" y="2630269"/>
                  <a:pt x="862421" y="2600522"/>
                  <a:pt x="872114" y="2573867"/>
                </a:cubicBezTo>
                <a:cubicBezTo>
                  <a:pt x="875164" y="2565480"/>
                  <a:pt x="889712" y="2569734"/>
                  <a:pt x="897514" y="2565400"/>
                </a:cubicBezTo>
                <a:cubicBezTo>
                  <a:pt x="915304" y="2555517"/>
                  <a:pt x="948314" y="2531534"/>
                  <a:pt x="948314" y="2531534"/>
                </a:cubicBezTo>
                <a:cubicBezTo>
                  <a:pt x="951136" y="2523067"/>
                  <a:pt x="950470" y="2512445"/>
                  <a:pt x="956781" y="2506134"/>
                </a:cubicBezTo>
                <a:cubicBezTo>
                  <a:pt x="960824" y="2502091"/>
                  <a:pt x="1015761" y="2489266"/>
                  <a:pt x="1016047" y="2489200"/>
                </a:cubicBezTo>
                <a:cubicBezTo>
                  <a:pt x="1108039" y="2467971"/>
                  <a:pt x="1065134" y="2481305"/>
                  <a:pt x="1117647" y="2463800"/>
                </a:cubicBezTo>
                <a:cubicBezTo>
                  <a:pt x="1145807" y="2435642"/>
                  <a:pt x="1136659" y="2454886"/>
                  <a:pt x="1109181" y="2438400"/>
                </a:cubicBezTo>
                <a:cubicBezTo>
                  <a:pt x="1102336" y="2434293"/>
                  <a:pt x="1097892" y="2427111"/>
                  <a:pt x="1092247" y="2421467"/>
                </a:cubicBezTo>
                <a:cubicBezTo>
                  <a:pt x="1082433" y="2372392"/>
                  <a:pt x="1079008" y="2381290"/>
                  <a:pt x="1092247" y="2328334"/>
                </a:cubicBezTo>
                <a:cubicBezTo>
                  <a:pt x="1096576" y="2311018"/>
                  <a:pt x="1109181" y="2277534"/>
                  <a:pt x="1109181" y="2277534"/>
                </a:cubicBezTo>
                <a:cubicBezTo>
                  <a:pt x="1100714" y="2271889"/>
                  <a:pt x="1090482" y="2268258"/>
                  <a:pt x="1083781" y="2260600"/>
                </a:cubicBezTo>
                <a:cubicBezTo>
                  <a:pt x="1070380" y="2245284"/>
                  <a:pt x="1049914" y="2209800"/>
                  <a:pt x="1049914" y="2209800"/>
                </a:cubicBezTo>
                <a:cubicBezTo>
                  <a:pt x="1055558" y="2192867"/>
                  <a:pt x="1072491" y="2175933"/>
                  <a:pt x="1066847" y="2159000"/>
                </a:cubicBezTo>
                <a:lnTo>
                  <a:pt x="1041447" y="2082800"/>
                </a:lnTo>
                <a:cubicBezTo>
                  <a:pt x="1038625" y="2074333"/>
                  <a:pt x="1039292" y="2063711"/>
                  <a:pt x="1032981" y="2057400"/>
                </a:cubicBezTo>
                <a:cubicBezTo>
                  <a:pt x="983452" y="2007872"/>
                  <a:pt x="1007252" y="2026137"/>
                  <a:pt x="965247" y="1998134"/>
                </a:cubicBezTo>
                <a:cubicBezTo>
                  <a:pt x="947278" y="1944223"/>
                  <a:pt x="973032" y="1997679"/>
                  <a:pt x="922914" y="1964267"/>
                </a:cubicBezTo>
                <a:cubicBezTo>
                  <a:pt x="908847" y="1954889"/>
                  <a:pt x="902344" y="1927955"/>
                  <a:pt x="897514" y="1913467"/>
                </a:cubicBezTo>
                <a:cubicBezTo>
                  <a:pt x="905981" y="1907823"/>
                  <a:pt x="916557" y="1904480"/>
                  <a:pt x="922914" y="1896534"/>
                </a:cubicBezTo>
                <a:cubicBezTo>
                  <a:pt x="928489" y="1889565"/>
                  <a:pt x="932848" y="1879937"/>
                  <a:pt x="931381" y="1871134"/>
                </a:cubicBezTo>
                <a:cubicBezTo>
                  <a:pt x="929245" y="1858320"/>
                  <a:pt x="906560" y="1837846"/>
                  <a:pt x="897514" y="1828800"/>
                </a:cubicBezTo>
                <a:cubicBezTo>
                  <a:pt x="871823" y="1751730"/>
                  <a:pt x="911232" y="1873453"/>
                  <a:pt x="880581" y="1761067"/>
                </a:cubicBezTo>
                <a:cubicBezTo>
                  <a:pt x="875885" y="1743847"/>
                  <a:pt x="867976" y="1727584"/>
                  <a:pt x="863647" y="1710267"/>
                </a:cubicBezTo>
                <a:cubicBezTo>
                  <a:pt x="860825" y="1698978"/>
                  <a:pt x="858378" y="1687589"/>
                  <a:pt x="855181" y="1676400"/>
                </a:cubicBezTo>
                <a:cubicBezTo>
                  <a:pt x="840995" y="1626749"/>
                  <a:pt x="854516" y="1675069"/>
                  <a:pt x="829781" y="1625600"/>
                </a:cubicBezTo>
                <a:cubicBezTo>
                  <a:pt x="825790" y="1617618"/>
                  <a:pt x="823479" y="1608858"/>
                  <a:pt x="821314" y="1600200"/>
                </a:cubicBezTo>
                <a:cubicBezTo>
                  <a:pt x="811616" y="1561410"/>
                  <a:pt x="809522" y="1531267"/>
                  <a:pt x="804381" y="1490134"/>
                </a:cubicBezTo>
                <a:lnTo>
                  <a:pt x="677381" y="1498600"/>
                </a:lnTo>
                <a:cubicBezTo>
                  <a:pt x="646300" y="1500991"/>
                  <a:pt x="615420" y="1507067"/>
                  <a:pt x="584247" y="1507067"/>
                </a:cubicBezTo>
                <a:cubicBezTo>
                  <a:pt x="564291" y="1507067"/>
                  <a:pt x="544736" y="1501422"/>
                  <a:pt x="524981" y="1498600"/>
                </a:cubicBezTo>
                <a:cubicBezTo>
                  <a:pt x="519336" y="1492956"/>
                  <a:pt x="514892" y="1485774"/>
                  <a:pt x="508047" y="1481667"/>
                </a:cubicBezTo>
                <a:cubicBezTo>
                  <a:pt x="500394" y="1477075"/>
                  <a:pt x="488958" y="1479511"/>
                  <a:pt x="482647" y="1473200"/>
                </a:cubicBezTo>
                <a:cubicBezTo>
                  <a:pt x="476336" y="1466889"/>
                  <a:pt x="479756" y="1454769"/>
                  <a:pt x="474181" y="1447800"/>
                </a:cubicBezTo>
                <a:cubicBezTo>
                  <a:pt x="467824" y="1439854"/>
                  <a:pt x="457248" y="1436511"/>
                  <a:pt x="448781" y="1430867"/>
                </a:cubicBezTo>
                <a:cubicBezTo>
                  <a:pt x="439839" y="1404041"/>
                  <a:pt x="442137" y="1403512"/>
                  <a:pt x="423381" y="1380067"/>
                </a:cubicBezTo>
                <a:cubicBezTo>
                  <a:pt x="405786" y="1358074"/>
                  <a:pt x="402545" y="1367055"/>
                  <a:pt x="389514" y="1337734"/>
                </a:cubicBezTo>
                <a:cubicBezTo>
                  <a:pt x="382265" y="1321423"/>
                  <a:pt x="376910" y="1304250"/>
                  <a:pt x="372581" y="1286934"/>
                </a:cubicBezTo>
                <a:cubicBezTo>
                  <a:pt x="366104" y="1261027"/>
                  <a:pt x="366670" y="1247156"/>
                  <a:pt x="347181" y="1227667"/>
                </a:cubicBezTo>
                <a:cubicBezTo>
                  <a:pt x="339986" y="1220472"/>
                  <a:pt x="330248" y="1216378"/>
                  <a:pt x="321781" y="1210734"/>
                </a:cubicBezTo>
                <a:lnTo>
                  <a:pt x="296381" y="1134534"/>
                </a:lnTo>
                <a:cubicBezTo>
                  <a:pt x="293559" y="1126067"/>
                  <a:pt x="296381" y="1111956"/>
                  <a:pt x="287914" y="1109134"/>
                </a:cubicBezTo>
                <a:lnTo>
                  <a:pt x="262514" y="1100667"/>
                </a:lnTo>
                <a:cubicBezTo>
                  <a:pt x="246036" y="1051234"/>
                  <a:pt x="260482" y="1098973"/>
                  <a:pt x="245581" y="1024467"/>
                </a:cubicBezTo>
                <a:cubicBezTo>
                  <a:pt x="243299" y="1013057"/>
                  <a:pt x="239396" y="1002010"/>
                  <a:pt x="237114" y="990600"/>
                </a:cubicBezTo>
                <a:cubicBezTo>
                  <a:pt x="233747" y="973766"/>
                  <a:pt x="235619" y="955487"/>
                  <a:pt x="228647" y="939800"/>
                </a:cubicBezTo>
                <a:cubicBezTo>
                  <a:pt x="223784" y="928858"/>
                  <a:pt x="211714" y="922867"/>
                  <a:pt x="203247" y="914400"/>
                </a:cubicBezTo>
                <a:cubicBezTo>
                  <a:pt x="200425" y="903111"/>
                  <a:pt x="202050" y="889620"/>
                  <a:pt x="194781" y="880534"/>
                </a:cubicBezTo>
                <a:cubicBezTo>
                  <a:pt x="189206" y="873565"/>
                  <a:pt x="177962" y="874519"/>
                  <a:pt x="169381" y="872067"/>
                </a:cubicBezTo>
                <a:cubicBezTo>
                  <a:pt x="158192" y="868870"/>
                  <a:pt x="146803" y="866422"/>
                  <a:pt x="135514" y="863600"/>
                </a:cubicBezTo>
                <a:cubicBezTo>
                  <a:pt x="129456" y="833313"/>
                  <a:pt x="131915" y="817668"/>
                  <a:pt x="110114" y="795867"/>
                </a:cubicBezTo>
                <a:cubicBezTo>
                  <a:pt x="102919" y="788672"/>
                  <a:pt x="92440" y="785556"/>
                  <a:pt x="84714" y="778934"/>
                </a:cubicBezTo>
                <a:cubicBezTo>
                  <a:pt x="72592" y="768544"/>
                  <a:pt x="50847" y="745067"/>
                  <a:pt x="50847" y="745067"/>
                </a:cubicBezTo>
                <a:cubicBezTo>
                  <a:pt x="48025" y="736600"/>
                  <a:pt x="42895" y="728577"/>
                  <a:pt x="42381" y="719667"/>
                </a:cubicBezTo>
                <a:cubicBezTo>
                  <a:pt x="34409" y="581493"/>
                  <a:pt x="102219" y="419960"/>
                  <a:pt x="25447" y="304800"/>
                </a:cubicBezTo>
                <a:lnTo>
                  <a:pt x="8514" y="279400"/>
                </a:lnTo>
                <a:cubicBezTo>
                  <a:pt x="2476" y="237138"/>
                  <a:pt x="-7169" y="222862"/>
                  <a:pt x="8514" y="186267"/>
                </a:cubicBezTo>
                <a:cubicBezTo>
                  <a:pt x="12522" y="176914"/>
                  <a:pt x="24526" y="171001"/>
                  <a:pt x="25447" y="160867"/>
                </a:cubicBezTo>
                <a:cubicBezTo>
                  <a:pt x="30302" y="107465"/>
                  <a:pt x="25447" y="53622"/>
                  <a:pt x="25447" y="0"/>
                </a:cubicBezTo>
              </a:path>
            </a:pathLst>
          </a:custGeom>
          <a:ln w="57150" cmpd="sng">
            <a:solidFill>
              <a:srgbClr val="1BCD1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Rectangle 20"/>
          <p:cNvSpPr/>
          <p:nvPr/>
        </p:nvSpPr>
        <p:spPr>
          <a:xfrm>
            <a:off x="1718732" y="1525601"/>
            <a:ext cx="3977245" cy="1142831"/>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1824567" y="2252134"/>
            <a:ext cx="533400" cy="8466"/>
          </a:xfrm>
          <a:prstGeom prst="line">
            <a:avLst/>
          </a:prstGeom>
          <a:ln w="5715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824567" y="1710267"/>
            <a:ext cx="533400" cy="8466"/>
          </a:xfrm>
          <a:prstGeom prst="line">
            <a:avLst/>
          </a:prstGeom>
          <a:ln w="57150" cmpd="sng">
            <a:solidFill>
              <a:srgbClr val="1BCD15"/>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497667" y="1525601"/>
            <a:ext cx="1786517" cy="369332"/>
          </a:xfrm>
          <a:prstGeom prst="rect">
            <a:avLst/>
          </a:prstGeom>
          <a:noFill/>
        </p:spPr>
        <p:txBody>
          <a:bodyPr wrap="none" rtlCol="0">
            <a:spAutoFit/>
          </a:bodyPr>
          <a:lstStyle/>
          <a:p>
            <a:r>
              <a:rPr lang="en-US" dirty="0" smtClean="0">
                <a:solidFill>
                  <a:srgbClr val="CCFFCC"/>
                </a:solidFill>
              </a:rPr>
              <a:t>North Creek Trail</a:t>
            </a:r>
            <a:endParaRPr lang="en-US" dirty="0">
              <a:solidFill>
                <a:srgbClr val="CCFFCC"/>
              </a:solidFill>
            </a:endParaRPr>
          </a:p>
        </p:txBody>
      </p:sp>
      <p:sp>
        <p:nvSpPr>
          <p:cNvPr id="19" name="TextBox 18"/>
          <p:cNvSpPr txBox="1"/>
          <p:nvPr/>
        </p:nvSpPr>
        <p:spPr>
          <a:xfrm>
            <a:off x="2497667" y="2022101"/>
            <a:ext cx="3198311" cy="646331"/>
          </a:xfrm>
          <a:prstGeom prst="rect">
            <a:avLst/>
          </a:prstGeom>
          <a:noFill/>
        </p:spPr>
        <p:txBody>
          <a:bodyPr wrap="none" rtlCol="0">
            <a:spAutoFit/>
          </a:bodyPr>
          <a:lstStyle/>
          <a:p>
            <a:r>
              <a:rPr lang="en-US" dirty="0" smtClean="0">
                <a:solidFill>
                  <a:srgbClr val="CCFFCC"/>
                </a:solidFill>
              </a:rPr>
              <a:t>Burke-Gilman Sammamish River</a:t>
            </a:r>
          </a:p>
          <a:p>
            <a:r>
              <a:rPr lang="en-US" dirty="0" smtClean="0">
                <a:solidFill>
                  <a:srgbClr val="CCFFCC"/>
                </a:solidFill>
              </a:rPr>
              <a:t>Regional Trail System</a:t>
            </a:r>
            <a:endParaRPr lang="en-US" dirty="0">
              <a:solidFill>
                <a:srgbClr val="CCFFCC"/>
              </a:solidFill>
            </a:endParaRPr>
          </a:p>
        </p:txBody>
      </p:sp>
    </p:spTree>
    <p:extLst>
      <p:ext uri="{BB962C8B-B14F-4D97-AF65-F5344CB8AC3E}">
        <p14:creationId xmlns:p14="http://schemas.microsoft.com/office/powerpoint/2010/main" val="27427767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790869" y="3499457"/>
            <a:ext cx="228793" cy="276999"/>
          </a:xfrm>
          <a:prstGeom prst="rect">
            <a:avLst/>
          </a:prstGeom>
          <a:noFill/>
        </p:spPr>
        <p:txBody>
          <a:bodyPr wrap="square" rtlCol="0">
            <a:spAutoFit/>
          </a:bodyPr>
          <a:lstStyle/>
          <a:p>
            <a:r>
              <a:rPr lang="en-US" sz="1200" dirty="0" smtClean="0"/>
              <a:t>5</a:t>
            </a:r>
            <a:endParaRPr lang="en-US" sz="1200" dirty="0"/>
          </a:p>
        </p:txBody>
      </p:sp>
      <p:pic>
        <p:nvPicPr>
          <p:cNvPr id="2" name="Picture 1" descr="SmallMap original 5x7.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33" y="-233680"/>
            <a:ext cx="5604933" cy="6973148"/>
          </a:xfrm>
          <a:prstGeom prst="rect">
            <a:avLst/>
          </a:prstGeom>
          <a:ln>
            <a:noFill/>
          </a:ln>
        </p:spPr>
      </p:pic>
      <p:pic>
        <p:nvPicPr>
          <p:cNvPr id="3" name="Picture 2" descr="Air Phot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7733" y="0"/>
            <a:ext cx="3996267" cy="6858000"/>
          </a:xfrm>
          <a:prstGeom prst="rect">
            <a:avLst/>
          </a:prstGeom>
          <a:solidFill>
            <a:srgbClr val="CCFFCC"/>
          </a:solidFill>
        </p:spPr>
      </p:pic>
      <p:sp>
        <p:nvSpPr>
          <p:cNvPr id="6" name="Oval 5"/>
          <p:cNvSpPr/>
          <p:nvPr/>
        </p:nvSpPr>
        <p:spPr>
          <a:xfrm>
            <a:off x="3187274" y="4627461"/>
            <a:ext cx="162081" cy="16180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2607308" y="3344760"/>
            <a:ext cx="162081" cy="16180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2526267" y="1418594"/>
            <a:ext cx="162081" cy="16180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2048508" y="3298193"/>
            <a:ext cx="162081" cy="16180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245108" y="4674027"/>
            <a:ext cx="162081" cy="16180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2557017" y="3270961"/>
            <a:ext cx="262662" cy="276999"/>
          </a:xfrm>
          <a:prstGeom prst="rect">
            <a:avLst/>
          </a:prstGeom>
          <a:noFill/>
        </p:spPr>
        <p:txBody>
          <a:bodyPr wrap="none" rtlCol="0">
            <a:spAutoFit/>
          </a:bodyPr>
          <a:lstStyle/>
          <a:p>
            <a:r>
              <a:rPr lang="en-US" sz="1200" dirty="0" smtClean="0"/>
              <a:t>3</a:t>
            </a:r>
            <a:endParaRPr lang="en-US" sz="1200" dirty="0"/>
          </a:p>
        </p:txBody>
      </p:sp>
      <p:sp>
        <p:nvSpPr>
          <p:cNvPr id="14" name="TextBox 13"/>
          <p:cNvSpPr txBox="1"/>
          <p:nvPr/>
        </p:nvSpPr>
        <p:spPr>
          <a:xfrm>
            <a:off x="2007751" y="3222458"/>
            <a:ext cx="173568" cy="276999"/>
          </a:xfrm>
          <a:prstGeom prst="rect">
            <a:avLst/>
          </a:prstGeom>
          <a:noFill/>
        </p:spPr>
        <p:txBody>
          <a:bodyPr wrap="square" rtlCol="0">
            <a:spAutoFit/>
          </a:bodyPr>
          <a:lstStyle/>
          <a:p>
            <a:r>
              <a:rPr lang="en-US" sz="1200" dirty="0" smtClean="0"/>
              <a:t>4</a:t>
            </a:r>
            <a:endParaRPr lang="en-US" sz="1200" dirty="0"/>
          </a:p>
        </p:txBody>
      </p:sp>
      <p:sp>
        <p:nvSpPr>
          <p:cNvPr id="19" name="Rectangle 18"/>
          <p:cNvSpPr/>
          <p:nvPr/>
        </p:nvSpPr>
        <p:spPr>
          <a:xfrm>
            <a:off x="7239000" y="0"/>
            <a:ext cx="1905000" cy="136356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CCFFCC"/>
                </a:solidFill>
              </a:rPr>
              <a:t>SCORP</a:t>
            </a:r>
          </a:p>
          <a:p>
            <a:pPr algn="ctr"/>
            <a:r>
              <a:rPr lang="en-US" dirty="0" smtClean="0">
                <a:solidFill>
                  <a:srgbClr val="CCFFCC"/>
                </a:solidFill>
              </a:rPr>
              <a:t>Active Connections</a:t>
            </a:r>
            <a:endParaRPr lang="en-US" dirty="0">
              <a:solidFill>
                <a:srgbClr val="CCFFCC"/>
              </a:solidFill>
            </a:endParaRPr>
          </a:p>
        </p:txBody>
      </p:sp>
      <p:sp>
        <p:nvSpPr>
          <p:cNvPr id="20" name="Oval 19"/>
          <p:cNvSpPr/>
          <p:nvPr/>
        </p:nvSpPr>
        <p:spPr>
          <a:xfrm>
            <a:off x="1845670" y="3547960"/>
            <a:ext cx="162081" cy="16180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1808953" y="3479652"/>
            <a:ext cx="262662" cy="276999"/>
          </a:xfrm>
          <a:prstGeom prst="rect">
            <a:avLst/>
          </a:prstGeom>
          <a:noFill/>
        </p:spPr>
        <p:txBody>
          <a:bodyPr wrap="none" rtlCol="0">
            <a:spAutoFit/>
          </a:bodyPr>
          <a:lstStyle/>
          <a:p>
            <a:r>
              <a:rPr lang="en-US" sz="1200" dirty="0" smtClean="0"/>
              <a:t>5</a:t>
            </a:r>
            <a:endParaRPr lang="en-US" sz="1200" dirty="0"/>
          </a:p>
        </p:txBody>
      </p:sp>
      <p:sp>
        <p:nvSpPr>
          <p:cNvPr id="21" name="Oval 20"/>
          <p:cNvSpPr/>
          <p:nvPr/>
        </p:nvSpPr>
        <p:spPr>
          <a:xfrm>
            <a:off x="2526267" y="1418594"/>
            <a:ext cx="162081" cy="16180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2475977" y="1363560"/>
            <a:ext cx="262662" cy="276999"/>
          </a:xfrm>
          <a:prstGeom prst="rect">
            <a:avLst/>
          </a:prstGeom>
          <a:noFill/>
        </p:spPr>
        <p:txBody>
          <a:bodyPr wrap="none" rtlCol="0">
            <a:spAutoFit/>
          </a:bodyPr>
          <a:lstStyle/>
          <a:p>
            <a:r>
              <a:rPr lang="en-US" sz="1200" dirty="0" smtClean="0"/>
              <a:t>6</a:t>
            </a:r>
            <a:endParaRPr lang="en-US" sz="1200" dirty="0"/>
          </a:p>
        </p:txBody>
      </p:sp>
      <p:sp>
        <p:nvSpPr>
          <p:cNvPr id="22" name="Oval 21"/>
          <p:cNvSpPr/>
          <p:nvPr/>
        </p:nvSpPr>
        <p:spPr>
          <a:xfrm>
            <a:off x="245108" y="4670687"/>
            <a:ext cx="162081" cy="16180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211736" y="4600693"/>
            <a:ext cx="262662" cy="276999"/>
          </a:xfrm>
          <a:prstGeom prst="rect">
            <a:avLst/>
          </a:prstGeom>
          <a:noFill/>
        </p:spPr>
        <p:txBody>
          <a:bodyPr wrap="none" rtlCol="0">
            <a:spAutoFit/>
          </a:bodyPr>
          <a:lstStyle/>
          <a:p>
            <a:r>
              <a:rPr lang="en-US" sz="1200" dirty="0" smtClean="0"/>
              <a:t>7</a:t>
            </a:r>
            <a:endParaRPr lang="en-US" sz="1200" dirty="0"/>
          </a:p>
        </p:txBody>
      </p:sp>
      <p:sp>
        <p:nvSpPr>
          <p:cNvPr id="23" name="Oval 22"/>
          <p:cNvSpPr/>
          <p:nvPr/>
        </p:nvSpPr>
        <p:spPr>
          <a:xfrm>
            <a:off x="3187274" y="4627461"/>
            <a:ext cx="162081" cy="16180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3151602" y="4555490"/>
            <a:ext cx="219708" cy="276999"/>
          </a:xfrm>
          <a:prstGeom prst="rect">
            <a:avLst/>
          </a:prstGeom>
          <a:noFill/>
        </p:spPr>
        <p:txBody>
          <a:bodyPr wrap="square" rtlCol="0">
            <a:spAutoFit/>
          </a:bodyPr>
          <a:lstStyle/>
          <a:p>
            <a:r>
              <a:rPr lang="en-US" sz="1200" dirty="0" smtClean="0"/>
              <a:t>2</a:t>
            </a:r>
            <a:endParaRPr lang="en-US" sz="1200" dirty="0"/>
          </a:p>
        </p:txBody>
      </p:sp>
      <p:sp>
        <p:nvSpPr>
          <p:cNvPr id="24" name="Oval 23"/>
          <p:cNvSpPr/>
          <p:nvPr/>
        </p:nvSpPr>
        <p:spPr>
          <a:xfrm>
            <a:off x="3290269" y="4949193"/>
            <a:ext cx="162081" cy="16180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flipH="1">
            <a:off x="3248756" y="4879054"/>
            <a:ext cx="245107" cy="276999"/>
          </a:xfrm>
          <a:prstGeom prst="rect">
            <a:avLst/>
          </a:prstGeom>
          <a:noFill/>
        </p:spPr>
        <p:txBody>
          <a:bodyPr wrap="square" rtlCol="0">
            <a:spAutoFit/>
          </a:bodyPr>
          <a:lstStyle/>
          <a:p>
            <a:r>
              <a:rPr lang="en-US" sz="1200" dirty="0" smtClean="0"/>
              <a:t>1</a:t>
            </a:r>
            <a:endParaRPr lang="en-US" sz="1200" dirty="0"/>
          </a:p>
        </p:txBody>
      </p:sp>
      <p:sp>
        <p:nvSpPr>
          <p:cNvPr id="31" name="Freeform 30"/>
          <p:cNvSpPr/>
          <p:nvPr/>
        </p:nvSpPr>
        <p:spPr>
          <a:xfrm>
            <a:off x="2813050" y="1363560"/>
            <a:ext cx="622300" cy="1598715"/>
          </a:xfrm>
          <a:custGeom>
            <a:avLst/>
            <a:gdLst>
              <a:gd name="connsiteX0" fmla="*/ 0 w 622300"/>
              <a:gd name="connsiteY0" fmla="*/ 0 h 1597025"/>
              <a:gd name="connsiteX1" fmla="*/ 266700 w 622300"/>
              <a:gd name="connsiteY1" fmla="*/ 571500 h 1597025"/>
              <a:gd name="connsiteX2" fmla="*/ 438150 w 622300"/>
              <a:gd name="connsiteY2" fmla="*/ 803275 h 1597025"/>
              <a:gd name="connsiteX3" fmla="*/ 552450 w 622300"/>
              <a:gd name="connsiteY3" fmla="*/ 1079500 h 1597025"/>
              <a:gd name="connsiteX4" fmla="*/ 603250 w 622300"/>
              <a:gd name="connsiteY4" fmla="*/ 1282700 h 1597025"/>
              <a:gd name="connsiteX5" fmla="*/ 622300 w 622300"/>
              <a:gd name="connsiteY5" fmla="*/ 1409700 h 1597025"/>
              <a:gd name="connsiteX6" fmla="*/ 622300 w 622300"/>
              <a:gd name="connsiteY6" fmla="*/ 1597025 h 1597025"/>
              <a:gd name="connsiteX7" fmla="*/ 41275 w 622300"/>
              <a:gd name="connsiteY7" fmla="*/ 1571625 h 1597025"/>
              <a:gd name="connsiteX8" fmla="*/ 0 w 622300"/>
              <a:gd name="connsiteY8" fmla="*/ 0 h 159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300" h="1597025">
                <a:moveTo>
                  <a:pt x="0" y="0"/>
                </a:moveTo>
                <a:lnTo>
                  <a:pt x="266700" y="571500"/>
                </a:lnTo>
                <a:lnTo>
                  <a:pt x="438150" y="803275"/>
                </a:lnTo>
                <a:lnTo>
                  <a:pt x="552450" y="1079500"/>
                </a:lnTo>
                <a:lnTo>
                  <a:pt x="603250" y="1282700"/>
                </a:lnTo>
                <a:lnTo>
                  <a:pt x="622300" y="1409700"/>
                </a:lnTo>
                <a:lnTo>
                  <a:pt x="622300" y="1597025"/>
                </a:lnTo>
                <a:lnTo>
                  <a:pt x="41275" y="1571625"/>
                </a:lnTo>
                <a:lnTo>
                  <a:pt x="0" y="0"/>
                </a:lnTo>
                <a:close/>
              </a:path>
            </a:pathLst>
          </a:cu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p:cNvSpPr txBox="1"/>
          <p:nvPr/>
        </p:nvSpPr>
        <p:spPr>
          <a:xfrm>
            <a:off x="1853809" y="1943100"/>
            <a:ext cx="1967756" cy="369332"/>
          </a:xfrm>
          <a:prstGeom prst="rect">
            <a:avLst/>
          </a:prstGeom>
          <a:noFill/>
        </p:spPr>
        <p:txBody>
          <a:bodyPr wrap="none" rtlCol="0">
            <a:spAutoFit/>
          </a:bodyPr>
          <a:lstStyle/>
          <a:p>
            <a:r>
              <a:rPr lang="en-US" dirty="0" smtClean="0"/>
              <a:t>North Creek Forest</a:t>
            </a:r>
            <a:endParaRPr lang="en-US" dirty="0"/>
          </a:p>
        </p:txBody>
      </p:sp>
      <p:sp>
        <p:nvSpPr>
          <p:cNvPr id="34" name="Rectangle 33"/>
          <p:cNvSpPr/>
          <p:nvPr/>
        </p:nvSpPr>
        <p:spPr>
          <a:xfrm>
            <a:off x="5384800" y="6007100"/>
            <a:ext cx="2667000" cy="850900"/>
          </a:xfrm>
          <a:prstGeom prst="rect">
            <a:avLst/>
          </a:prstGeom>
          <a:solidFill>
            <a:srgbClr val="1025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5537200" y="6118537"/>
            <a:ext cx="2382421" cy="646331"/>
          </a:xfrm>
          <a:prstGeom prst="rect">
            <a:avLst/>
          </a:prstGeom>
          <a:noFill/>
        </p:spPr>
        <p:txBody>
          <a:bodyPr wrap="none" rtlCol="0">
            <a:spAutoFit/>
          </a:bodyPr>
          <a:lstStyle/>
          <a:p>
            <a:r>
              <a:rPr lang="en-US" dirty="0" smtClean="0">
                <a:solidFill>
                  <a:srgbClr val="CCFFCC"/>
                </a:solidFill>
              </a:rPr>
              <a:t>9000 Students</a:t>
            </a:r>
          </a:p>
          <a:p>
            <a:r>
              <a:rPr lang="en-US" dirty="0" smtClean="0">
                <a:solidFill>
                  <a:srgbClr val="CCFFCC"/>
                </a:solidFill>
              </a:rPr>
              <a:t>within walking distance</a:t>
            </a:r>
            <a:endParaRPr lang="en-US" dirty="0">
              <a:solidFill>
                <a:srgbClr val="CCFFCC"/>
              </a:solidFill>
            </a:endParaRPr>
          </a:p>
        </p:txBody>
      </p:sp>
      <p:sp>
        <p:nvSpPr>
          <p:cNvPr id="36" name="Isosceles Triangle 35"/>
          <p:cNvSpPr/>
          <p:nvPr/>
        </p:nvSpPr>
        <p:spPr>
          <a:xfrm>
            <a:off x="1638821" y="4483570"/>
            <a:ext cx="214988" cy="18711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1331429" y="4139028"/>
            <a:ext cx="955047" cy="923330"/>
          </a:xfrm>
          <a:prstGeom prst="rect">
            <a:avLst/>
          </a:prstGeom>
          <a:noFill/>
        </p:spPr>
        <p:txBody>
          <a:bodyPr wrap="none" rtlCol="0">
            <a:spAutoFit/>
          </a:bodyPr>
          <a:lstStyle/>
          <a:p>
            <a:r>
              <a:rPr lang="en-US" dirty="0" smtClean="0"/>
              <a:t>Bothell</a:t>
            </a:r>
          </a:p>
          <a:p>
            <a:endParaRPr lang="en-US" dirty="0" smtClean="0"/>
          </a:p>
          <a:p>
            <a:r>
              <a:rPr lang="en-US" dirty="0" smtClean="0"/>
              <a:t>City Hall</a:t>
            </a:r>
            <a:endParaRPr lang="en-US" dirty="0"/>
          </a:p>
        </p:txBody>
      </p:sp>
      <p:sp>
        <p:nvSpPr>
          <p:cNvPr id="38" name="Isosceles Triangle 37"/>
          <p:cNvSpPr/>
          <p:nvPr/>
        </p:nvSpPr>
        <p:spPr>
          <a:xfrm flipV="1">
            <a:off x="3151602" y="2312432"/>
            <a:ext cx="3274598" cy="113268"/>
          </a:xfrm>
          <a:prstGeom prst="triangle">
            <a:avLst>
              <a:gd name="adj" fmla="val 10000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4199467" y="3810001"/>
            <a:ext cx="190500" cy="18626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164269" y="3756651"/>
            <a:ext cx="262662" cy="276999"/>
          </a:xfrm>
          <a:prstGeom prst="rect">
            <a:avLst/>
          </a:prstGeom>
          <a:noFill/>
        </p:spPr>
        <p:txBody>
          <a:bodyPr wrap="none" rtlCol="0">
            <a:spAutoFit/>
          </a:bodyPr>
          <a:lstStyle/>
          <a:p>
            <a:r>
              <a:rPr lang="en-US" sz="1200" dirty="0" smtClean="0"/>
              <a:t>8</a:t>
            </a:r>
            <a:endParaRPr lang="en-US" sz="1200" dirty="0"/>
          </a:p>
        </p:txBody>
      </p:sp>
      <p:sp>
        <p:nvSpPr>
          <p:cNvPr id="25" name="TextBox 24"/>
          <p:cNvSpPr txBox="1"/>
          <p:nvPr/>
        </p:nvSpPr>
        <p:spPr>
          <a:xfrm>
            <a:off x="1331429" y="6279406"/>
            <a:ext cx="3418371" cy="323165"/>
          </a:xfrm>
          <a:prstGeom prst="rect">
            <a:avLst/>
          </a:prstGeom>
          <a:solidFill>
            <a:schemeClr val="bg1"/>
          </a:solidFill>
          <a:ln>
            <a:noFill/>
          </a:ln>
        </p:spPr>
        <p:txBody>
          <a:bodyPr wrap="square" rtlCol="0">
            <a:spAutoFit/>
          </a:bodyPr>
          <a:lstStyle/>
          <a:p>
            <a:r>
              <a:rPr lang="en-US" sz="500" b="1" dirty="0" smtClean="0"/>
              <a:t>1 UW BOTHELL			4 HERITAGE CHRISTIAN SCHOOL</a:t>
            </a:r>
            <a:r>
              <a:rPr lang="en-US" sz="500" b="1" dirty="0"/>
              <a:t>	</a:t>
            </a:r>
            <a:r>
              <a:rPr lang="en-US" sz="500" b="1" dirty="0" smtClean="0"/>
              <a:t>          7 BOTHELL HS</a:t>
            </a:r>
          </a:p>
          <a:p>
            <a:r>
              <a:rPr lang="en-US" sz="500" b="1" dirty="0" smtClean="0"/>
              <a:t>2 CASCADIA CC			5 ST BRENDANS SCHOOL</a:t>
            </a:r>
            <a:r>
              <a:rPr lang="en-US" sz="500" b="1" dirty="0"/>
              <a:t>	 </a:t>
            </a:r>
            <a:r>
              <a:rPr lang="en-US" sz="500" b="1" dirty="0" smtClean="0"/>
              <a:t>       8 WOODINVILLE MONTESSORI</a:t>
            </a:r>
          </a:p>
          <a:p>
            <a:r>
              <a:rPr lang="en-US" sz="500" b="1" dirty="0" smtClean="0"/>
              <a:t>3 MAYWOOD  HILLS  ELELMENTARY  SCHOOL	       6 CANYON PARK JHS	</a:t>
            </a:r>
          </a:p>
        </p:txBody>
      </p:sp>
    </p:spTree>
    <p:extLst>
      <p:ext uri="{BB962C8B-B14F-4D97-AF65-F5344CB8AC3E}">
        <p14:creationId xmlns:p14="http://schemas.microsoft.com/office/powerpoint/2010/main" val="29394070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00" y="14467"/>
            <a:ext cx="4240213" cy="658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 name="Rectangle 11"/>
          <p:cNvSpPr/>
          <p:nvPr/>
        </p:nvSpPr>
        <p:spPr>
          <a:xfrm>
            <a:off x="4851400" y="531158"/>
            <a:ext cx="1158490" cy="369332"/>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0" y="117476"/>
            <a:ext cx="3676858" cy="6186308"/>
          </a:xfrm>
          <a:prstGeom prst="rect">
            <a:avLst/>
          </a:prstGeom>
          <a:noFill/>
        </p:spPr>
        <p:txBody>
          <a:bodyPr wrap="none" rtlCol="0">
            <a:spAutoFit/>
          </a:bodyPr>
          <a:lstStyle/>
          <a:p>
            <a:r>
              <a:rPr lang="en-US" sz="2800" dirty="0" smtClean="0">
                <a:solidFill>
                  <a:srgbClr val="CCFFCC"/>
                </a:solidFill>
              </a:rPr>
              <a:t>NEED: Inventory of</a:t>
            </a:r>
          </a:p>
          <a:p>
            <a:r>
              <a:rPr lang="en-US" sz="2800" dirty="0">
                <a:solidFill>
                  <a:srgbClr val="CCFFCC"/>
                </a:solidFill>
              </a:rPr>
              <a:t>l</a:t>
            </a:r>
            <a:r>
              <a:rPr lang="en-US" sz="2800" dirty="0" smtClean="0">
                <a:solidFill>
                  <a:srgbClr val="CCFFCC"/>
                </a:solidFill>
              </a:rPr>
              <a:t>ike sites in Service Area</a:t>
            </a:r>
          </a:p>
          <a:p>
            <a:endParaRPr lang="en-US" sz="2800" dirty="0" smtClean="0">
              <a:solidFill>
                <a:srgbClr val="CCFFCC"/>
              </a:solidFill>
            </a:endParaRPr>
          </a:p>
          <a:p>
            <a:endParaRPr lang="en-US" sz="2400" dirty="0" smtClean="0">
              <a:solidFill>
                <a:srgbClr val="CCFFCC"/>
              </a:solidFill>
            </a:endParaRPr>
          </a:p>
          <a:p>
            <a:endParaRPr lang="en-US" sz="2400" dirty="0">
              <a:solidFill>
                <a:srgbClr val="CCFFCC"/>
              </a:solidFill>
            </a:endParaRPr>
          </a:p>
          <a:p>
            <a:r>
              <a:rPr lang="en-US" sz="2400" dirty="0" smtClean="0">
                <a:solidFill>
                  <a:srgbClr val="CCFFCC"/>
                </a:solidFill>
              </a:rPr>
              <a:t>Centennial Park </a:t>
            </a:r>
            <a:r>
              <a:rPr lang="en-US" dirty="0" smtClean="0">
                <a:solidFill>
                  <a:srgbClr val="CCFFCC"/>
                </a:solidFill>
              </a:rPr>
              <a:t>54 acres</a:t>
            </a:r>
          </a:p>
          <a:p>
            <a:r>
              <a:rPr lang="en-US" sz="2400" dirty="0">
                <a:solidFill>
                  <a:srgbClr val="CCFFCC"/>
                </a:solidFill>
              </a:rPr>
              <a:t>	</a:t>
            </a:r>
            <a:endParaRPr lang="en-US" sz="2400" dirty="0" smtClean="0">
              <a:solidFill>
                <a:srgbClr val="CCFFCC"/>
              </a:solidFill>
            </a:endParaRPr>
          </a:p>
          <a:p>
            <a:endParaRPr lang="en-US" sz="2400" dirty="0">
              <a:solidFill>
                <a:srgbClr val="CCFFCC"/>
              </a:solidFill>
            </a:endParaRPr>
          </a:p>
          <a:p>
            <a:r>
              <a:rPr lang="en-US" sz="2400" dirty="0" smtClean="0">
                <a:solidFill>
                  <a:srgbClr val="CCFFCC"/>
                </a:solidFill>
              </a:rPr>
              <a:t>North Creek Forest </a:t>
            </a:r>
            <a:r>
              <a:rPr lang="en-US" dirty="0" smtClean="0">
                <a:solidFill>
                  <a:srgbClr val="CCFFCC"/>
                </a:solidFill>
              </a:rPr>
              <a:t>64 acres</a:t>
            </a:r>
          </a:p>
          <a:p>
            <a:r>
              <a:rPr lang="en-US" sz="2400" dirty="0">
                <a:solidFill>
                  <a:srgbClr val="CCFFCC"/>
                </a:solidFill>
              </a:rPr>
              <a:t>	</a:t>
            </a:r>
            <a:endParaRPr lang="en-US" sz="2400" dirty="0" smtClean="0">
              <a:solidFill>
                <a:srgbClr val="CCFFCC"/>
              </a:solidFill>
            </a:endParaRPr>
          </a:p>
          <a:p>
            <a:endParaRPr lang="en-US" sz="2400" dirty="0">
              <a:solidFill>
                <a:srgbClr val="CCFFCC"/>
              </a:solidFill>
            </a:endParaRPr>
          </a:p>
          <a:p>
            <a:endParaRPr lang="en-US" sz="2400" dirty="0" smtClean="0">
              <a:solidFill>
                <a:srgbClr val="CCFFCC"/>
              </a:solidFill>
            </a:endParaRPr>
          </a:p>
          <a:p>
            <a:endParaRPr lang="en-US" sz="2400" dirty="0">
              <a:solidFill>
                <a:srgbClr val="CCFFCC"/>
              </a:solidFill>
            </a:endParaRPr>
          </a:p>
          <a:p>
            <a:endParaRPr lang="en-US" sz="2400" dirty="0" smtClean="0">
              <a:solidFill>
                <a:srgbClr val="CCFFCC"/>
              </a:solidFill>
            </a:endParaRPr>
          </a:p>
          <a:p>
            <a:r>
              <a:rPr lang="en-US" sz="2400" dirty="0" smtClean="0">
                <a:solidFill>
                  <a:srgbClr val="CCFFCC"/>
                </a:solidFill>
              </a:rPr>
              <a:t>Blythe Park </a:t>
            </a:r>
            <a:r>
              <a:rPr lang="en-US" dirty="0" smtClean="0">
                <a:solidFill>
                  <a:srgbClr val="CCFFCC"/>
                </a:solidFill>
              </a:rPr>
              <a:t>41 acres</a:t>
            </a:r>
          </a:p>
          <a:p>
            <a:r>
              <a:rPr lang="en-US" sz="2400" dirty="0">
                <a:solidFill>
                  <a:srgbClr val="CCFFCC"/>
                </a:solidFill>
              </a:rPr>
              <a:t>		</a:t>
            </a:r>
            <a:r>
              <a:rPr lang="en-US" sz="2400" dirty="0" smtClean="0">
                <a:solidFill>
                  <a:srgbClr val="CCFFCC"/>
                </a:solidFill>
              </a:rPr>
              <a:t>	</a:t>
            </a:r>
            <a:endParaRPr lang="en-US" sz="2400" dirty="0">
              <a:solidFill>
                <a:srgbClr val="CCFFCC"/>
              </a:solidFill>
            </a:endParaRPr>
          </a:p>
        </p:txBody>
      </p:sp>
      <p:sp>
        <p:nvSpPr>
          <p:cNvPr id="11" name="TextBox 10"/>
          <p:cNvSpPr txBox="1"/>
          <p:nvPr/>
        </p:nvSpPr>
        <p:spPr>
          <a:xfrm>
            <a:off x="4851400" y="551042"/>
            <a:ext cx="1158490" cy="369332"/>
          </a:xfrm>
          <a:prstGeom prst="rect">
            <a:avLst/>
          </a:prstGeom>
          <a:noFill/>
        </p:spPr>
        <p:txBody>
          <a:bodyPr wrap="none" rtlCol="0">
            <a:spAutoFit/>
          </a:bodyPr>
          <a:lstStyle/>
          <a:p>
            <a:r>
              <a:rPr lang="en-US" dirty="0" smtClean="0">
                <a:solidFill>
                  <a:srgbClr val="CCFFCC"/>
                </a:solidFill>
              </a:rPr>
              <a:t>Lynnwood</a:t>
            </a:r>
            <a:endParaRPr lang="en-US" dirty="0">
              <a:solidFill>
                <a:srgbClr val="CCFFCC"/>
              </a:solidFill>
            </a:endParaRPr>
          </a:p>
        </p:txBody>
      </p:sp>
      <p:sp>
        <p:nvSpPr>
          <p:cNvPr id="13" name="TextBox 12"/>
          <p:cNvSpPr txBox="1"/>
          <p:nvPr/>
        </p:nvSpPr>
        <p:spPr>
          <a:xfrm>
            <a:off x="8155550" y="6242229"/>
            <a:ext cx="986268" cy="369332"/>
          </a:xfrm>
          <a:prstGeom prst="rect">
            <a:avLst/>
          </a:prstGeom>
          <a:solidFill>
            <a:srgbClr val="17375E"/>
          </a:solidFill>
        </p:spPr>
        <p:txBody>
          <a:bodyPr wrap="none" rtlCol="0">
            <a:spAutoFit/>
          </a:bodyPr>
          <a:lstStyle/>
          <a:p>
            <a:r>
              <a:rPr lang="en-US" dirty="0" smtClean="0">
                <a:solidFill>
                  <a:srgbClr val="CCFFCC"/>
                </a:solidFill>
              </a:rPr>
              <a:t>Bellevue</a:t>
            </a:r>
            <a:endParaRPr lang="en-US" dirty="0">
              <a:solidFill>
                <a:srgbClr val="CCFFCC"/>
              </a:solidFill>
            </a:endParaRPr>
          </a:p>
        </p:txBody>
      </p:sp>
      <p:sp>
        <p:nvSpPr>
          <p:cNvPr id="16" name="Freeform 15"/>
          <p:cNvSpPr/>
          <p:nvPr/>
        </p:nvSpPr>
        <p:spPr>
          <a:xfrm>
            <a:off x="2650756" y="5432762"/>
            <a:ext cx="365125" cy="288925"/>
          </a:xfrm>
          <a:custGeom>
            <a:avLst/>
            <a:gdLst>
              <a:gd name="connsiteX0" fmla="*/ 66675 w 365125"/>
              <a:gd name="connsiteY0" fmla="*/ 19050 h 288925"/>
              <a:gd name="connsiteX1" fmla="*/ 66675 w 365125"/>
              <a:gd name="connsiteY1" fmla="*/ 19050 h 288925"/>
              <a:gd name="connsiteX2" fmla="*/ 57150 w 365125"/>
              <a:gd name="connsiteY2" fmla="*/ 44450 h 288925"/>
              <a:gd name="connsiteX3" fmla="*/ 44450 w 365125"/>
              <a:gd name="connsiteY3" fmla="*/ 63500 h 288925"/>
              <a:gd name="connsiteX4" fmla="*/ 3175 w 365125"/>
              <a:gd name="connsiteY4" fmla="*/ 76200 h 288925"/>
              <a:gd name="connsiteX5" fmla="*/ 0 w 365125"/>
              <a:gd name="connsiteY5" fmla="*/ 76200 h 288925"/>
              <a:gd name="connsiteX6" fmla="*/ 0 w 365125"/>
              <a:gd name="connsiteY6" fmla="*/ 76200 h 288925"/>
              <a:gd name="connsiteX7" fmla="*/ 9525 w 365125"/>
              <a:gd name="connsiteY7" fmla="*/ 101600 h 288925"/>
              <a:gd name="connsiteX8" fmla="*/ 15875 w 365125"/>
              <a:gd name="connsiteY8" fmla="*/ 111125 h 288925"/>
              <a:gd name="connsiteX9" fmla="*/ 19050 w 365125"/>
              <a:gd name="connsiteY9" fmla="*/ 123825 h 288925"/>
              <a:gd name="connsiteX10" fmla="*/ 25400 w 365125"/>
              <a:gd name="connsiteY10" fmla="*/ 142875 h 288925"/>
              <a:gd name="connsiteX11" fmla="*/ 28575 w 365125"/>
              <a:gd name="connsiteY11" fmla="*/ 152400 h 288925"/>
              <a:gd name="connsiteX12" fmla="*/ 19050 w 365125"/>
              <a:gd name="connsiteY12" fmla="*/ 187325 h 288925"/>
              <a:gd name="connsiteX13" fmla="*/ 19050 w 365125"/>
              <a:gd name="connsiteY13" fmla="*/ 187325 h 288925"/>
              <a:gd name="connsiteX14" fmla="*/ 44450 w 365125"/>
              <a:gd name="connsiteY14" fmla="*/ 203200 h 288925"/>
              <a:gd name="connsiteX15" fmla="*/ 63500 w 365125"/>
              <a:gd name="connsiteY15" fmla="*/ 209550 h 288925"/>
              <a:gd name="connsiteX16" fmla="*/ 92075 w 365125"/>
              <a:gd name="connsiteY16" fmla="*/ 219075 h 288925"/>
              <a:gd name="connsiteX17" fmla="*/ 101600 w 365125"/>
              <a:gd name="connsiteY17" fmla="*/ 222250 h 288925"/>
              <a:gd name="connsiteX18" fmla="*/ 111125 w 365125"/>
              <a:gd name="connsiteY18" fmla="*/ 228600 h 288925"/>
              <a:gd name="connsiteX19" fmla="*/ 117475 w 365125"/>
              <a:gd name="connsiteY19" fmla="*/ 238125 h 288925"/>
              <a:gd name="connsiteX20" fmla="*/ 152400 w 365125"/>
              <a:gd name="connsiteY20" fmla="*/ 250825 h 288925"/>
              <a:gd name="connsiteX21" fmla="*/ 168275 w 365125"/>
              <a:gd name="connsiteY21" fmla="*/ 263525 h 288925"/>
              <a:gd name="connsiteX22" fmla="*/ 171450 w 365125"/>
              <a:gd name="connsiteY22" fmla="*/ 273050 h 288925"/>
              <a:gd name="connsiteX23" fmla="*/ 190500 w 365125"/>
              <a:gd name="connsiteY23" fmla="*/ 279400 h 288925"/>
              <a:gd name="connsiteX24" fmla="*/ 200025 w 365125"/>
              <a:gd name="connsiteY24" fmla="*/ 282575 h 288925"/>
              <a:gd name="connsiteX25" fmla="*/ 361950 w 365125"/>
              <a:gd name="connsiteY25" fmla="*/ 285750 h 288925"/>
              <a:gd name="connsiteX26" fmla="*/ 358775 w 365125"/>
              <a:gd name="connsiteY26" fmla="*/ 288925 h 288925"/>
              <a:gd name="connsiteX27" fmla="*/ 361950 w 365125"/>
              <a:gd name="connsiteY27" fmla="*/ 260350 h 288925"/>
              <a:gd name="connsiteX28" fmla="*/ 358775 w 365125"/>
              <a:gd name="connsiteY28" fmla="*/ 247650 h 288925"/>
              <a:gd name="connsiteX29" fmla="*/ 365125 w 365125"/>
              <a:gd name="connsiteY29" fmla="*/ 171450 h 288925"/>
              <a:gd name="connsiteX30" fmla="*/ 361950 w 365125"/>
              <a:gd name="connsiteY30" fmla="*/ 34925 h 288925"/>
              <a:gd name="connsiteX31" fmla="*/ 358775 w 365125"/>
              <a:gd name="connsiteY31" fmla="*/ 15875 h 288925"/>
              <a:gd name="connsiteX32" fmla="*/ 361950 w 365125"/>
              <a:gd name="connsiteY32" fmla="*/ 15875 h 288925"/>
              <a:gd name="connsiteX33" fmla="*/ 184150 w 365125"/>
              <a:gd name="connsiteY33" fmla="*/ 19050 h 288925"/>
              <a:gd name="connsiteX34" fmla="*/ 187325 w 365125"/>
              <a:gd name="connsiteY34" fmla="*/ 22225 h 288925"/>
              <a:gd name="connsiteX35" fmla="*/ 193675 w 365125"/>
              <a:gd name="connsiteY35" fmla="*/ 76200 h 288925"/>
              <a:gd name="connsiteX36" fmla="*/ 190500 w 365125"/>
              <a:gd name="connsiteY36" fmla="*/ 130175 h 288925"/>
              <a:gd name="connsiteX37" fmla="*/ 187325 w 365125"/>
              <a:gd name="connsiteY37" fmla="*/ 146050 h 288925"/>
              <a:gd name="connsiteX38" fmla="*/ 187325 w 365125"/>
              <a:gd name="connsiteY38" fmla="*/ 146050 h 288925"/>
              <a:gd name="connsiteX39" fmla="*/ 161925 w 365125"/>
              <a:gd name="connsiteY39" fmla="*/ 155575 h 288925"/>
              <a:gd name="connsiteX40" fmla="*/ 149225 w 365125"/>
              <a:gd name="connsiteY40" fmla="*/ 142875 h 288925"/>
              <a:gd name="connsiteX41" fmla="*/ 139700 w 365125"/>
              <a:gd name="connsiteY41" fmla="*/ 139700 h 288925"/>
              <a:gd name="connsiteX42" fmla="*/ 139700 w 365125"/>
              <a:gd name="connsiteY42" fmla="*/ 139700 h 288925"/>
              <a:gd name="connsiteX43" fmla="*/ 136525 w 365125"/>
              <a:gd name="connsiteY43" fmla="*/ 69850 h 288925"/>
              <a:gd name="connsiteX44" fmla="*/ 133350 w 365125"/>
              <a:gd name="connsiteY44" fmla="*/ 60325 h 288925"/>
              <a:gd name="connsiteX45" fmla="*/ 127000 w 365125"/>
              <a:gd name="connsiteY45" fmla="*/ 38100 h 288925"/>
              <a:gd name="connsiteX46" fmla="*/ 130175 w 365125"/>
              <a:gd name="connsiteY46" fmla="*/ 6350 h 288925"/>
              <a:gd name="connsiteX47" fmla="*/ 120650 w 365125"/>
              <a:gd name="connsiteY47" fmla="*/ 0 h 288925"/>
              <a:gd name="connsiteX48" fmla="*/ 95250 w 365125"/>
              <a:gd name="connsiteY48" fmla="*/ 6350 h 288925"/>
              <a:gd name="connsiteX49" fmla="*/ 85725 w 365125"/>
              <a:gd name="connsiteY49" fmla="*/ 9525 h 288925"/>
              <a:gd name="connsiteX50" fmla="*/ 76200 w 365125"/>
              <a:gd name="connsiteY50" fmla="*/ 15875 h 288925"/>
              <a:gd name="connsiteX51" fmla="*/ 66675 w 365125"/>
              <a:gd name="connsiteY51" fmla="*/ 19050 h 28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65125" h="288925">
                <a:moveTo>
                  <a:pt x="66675" y="19050"/>
                </a:moveTo>
                <a:lnTo>
                  <a:pt x="66675" y="19050"/>
                </a:lnTo>
                <a:cubicBezTo>
                  <a:pt x="63500" y="27517"/>
                  <a:pt x="61194" y="36362"/>
                  <a:pt x="57150" y="44450"/>
                </a:cubicBezTo>
                <a:cubicBezTo>
                  <a:pt x="53737" y="51276"/>
                  <a:pt x="48683" y="57150"/>
                  <a:pt x="44450" y="63500"/>
                </a:cubicBezTo>
                <a:cubicBezTo>
                  <a:pt x="31683" y="82650"/>
                  <a:pt x="41693" y="72990"/>
                  <a:pt x="3175" y="76200"/>
                </a:cubicBezTo>
                <a:cubicBezTo>
                  <a:pt x="2120" y="76288"/>
                  <a:pt x="1058" y="76200"/>
                  <a:pt x="0" y="76200"/>
                </a:cubicBezTo>
                <a:lnTo>
                  <a:pt x="0" y="76200"/>
                </a:lnTo>
                <a:cubicBezTo>
                  <a:pt x="3175" y="84667"/>
                  <a:pt x="5783" y="93368"/>
                  <a:pt x="9525" y="101600"/>
                </a:cubicBezTo>
                <a:cubicBezTo>
                  <a:pt x="11104" y="105074"/>
                  <a:pt x="14372" y="107618"/>
                  <a:pt x="15875" y="111125"/>
                </a:cubicBezTo>
                <a:cubicBezTo>
                  <a:pt x="17594" y="115136"/>
                  <a:pt x="17796" y="119645"/>
                  <a:pt x="19050" y="123825"/>
                </a:cubicBezTo>
                <a:cubicBezTo>
                  <a:pt x="20973" y="130236"/>
                  <a:pt x="23283" y="136525"/>
                  <a:pt x="25400" y="142875"/>
                </a:cubicBezTo>
                <a:lnTo>
                  <a:pt x="28575" y="152400"/>
                </a:lnTo>
                <a:cubicBezTo>
                  <a:pt x="21931" y="185618"/>
                  <a:pt x="29857" y="176518"/>
                  <a:pt x="19050" y="187325"/>
                </a:cubicBezTo>
                <a:lnTo>
                  <a:pt x="19050" y="187325"/>
                </a:lnTo>
                <a:cubicBezTo>
                  <a:pt x="27517" y="192617"/>
                  <a:pt x="35520" y="198735"/>
                  <a:pt x="44450" y="203200"/>
                </a:cubicBezTo>
                <a:cubicBezTo>
                  <a:pt x="50437" y="206193"/>
                  <a:pt x="57150" y="207433"/>
                  <a:pt x="63500" y="209550"/>
                </a:cubicBezTo>
                <a:lnTo>
                  <a:pt x="92075" y="219075"/>
                </a:lnTo>
                <a:cubicBezTo>
                  <a:pt x="95250" y="220133"/>
                  <a:pt x="98815" y="220394"/>
                  <a:pt x="101600" y="222250"/>
                </a:cubicBezTo>
                <a:lnTo>
                  <a:pt x="111125" y="228600"/>
                </a:lnTo>
                <a:cubicBezTo>
                  <a:pt x="113242" y="231775"/>
                  <a:pt x="114777" y="235427"/>
                  <a:pt x="117475" y="238125"/>
                </a:cubicBezTo>
                <a:cubicBezTo>
                  <a:pt x="126566" y="247216"/>
                  <a:pt x="140652" y="248475"/>
                  <a:pt x="152400" y="250825"/>
                </a:cubicBezTo>
                <a:cubicBezTo>
                  <a:pt x="180590" y="293110"/>
                  <a:pt x="137603" y="232853"/>
                  <a:pt x="168275" y="263525"/>
                </a:cubicBezTo>
                <a:cubicBezTo>
                  <a:pt x="170642" y="265892"/>
                  <a:pt x="168727" y="271105"/>
                  <a:pt x="171450" y="273050"/>
                </a:cubicBezTo>
                <a:cubicBezTo>
                  <a:pt x="176897" y="276941"/>
                  <a:pt x="184150" y="277283"/>
                  <a:pt x="190500" y="279400"/>
                </a:cubicBezTo>
                <a:cubicBezTo>
                  <a:pt x="193675" y="280458"/>
                  <a:pt x="196679" y="282509"/>
                  <a:pt x="200025" y="282575"/>
                </a:cubicBezTo>
                <a:lnTo>
                  <a:pt x="361950" y="285750"/>
                </a:lnTo>
                <a:lnTo>
                  <a:pt x="358775" y="288925"/>
                </a:lnTo>
                <a:cubicBezTo>
                  <a:pt x="359833" y="279400"/>
                  <a:pt x="361950" y="269934"/>
                  <a:pt x="361950" y="260350"/>
                </a:cubicBezTo>
                <a:cubicBezTo>
                  <a:pt x="361950" y="255986"/>
                  <a:pt x="358775" y="252014"/>
                  <a:pt x="358775" y="247650"/>
                </a:cubicBezTo>
                <a:cubicBezTo>
                  <a:pt x="358775" y="187635"/>
                  <a:pt x="355415" y="200579"/>
                  <a:pt x="365125" y="171450"/>
                </a:cubicBezTo>
                <a:cubicBezTo>
                  <a:pt x="364067" y="125942"/>
                  <a:pt x="363927" y="80403"/>
                  <a:pt x="361950" y="34925"/>
                </a:cubicBezTo>
                <a:cubicBezTo>
                  <a:pt x="357771" y="-61193"/>
                  <a:pt x="358775" y="108038"/>
                  <a:pt x="358775" y="15875"/>
                </a:cubicBezTo>
                <a:lnTo>
                  <a:pt x="361950" y="15875"/>
                </a:lnTo>
                <a:cubicBezTo>
                  <a:pt x="283938" y="24543"/>
                  <a:pt x="342959" y="19050"/>
                  <a:pt x="184150" y="19050"/>
                </a:cubicBezTo>
                <a:lnTo>
                  <a:pt x="187325" y="22225"/>
                </a:lnTo>
                <a:cubicBezTo>
                  <a:pt x="189442" y="40217"/>
                  <a:pt x="193142" y="58092"/>
                  <a:pt x="193675" y="76200"/>
                </a:cubicBezTo>
                <a:cubicBezTo>
                  <a:pt x="194205" y="94215"/>
                  <a:pt x="192132" y="112226"/>
                  <a:pt x="190500" y="130175"/>
                </a:cubicBezTo>
                <a:cubicBezTo>
                  <a:pt x="190011" y="135549"/>
                  <a:pt x="187325" y="146050"/>
                  <a:pt x="187325" y="146050"/>
                </a:cubicBezTo>
                <a:lnTo>
                  <a:pt x="187325" y="146050"/>
                </a:lnTo>
                <a:cubicBezTo>
                  <a:pt x="178858" y="149225"/>
                  <a:pt x="170822" y="153957"/>
                  <a:pt x="161925" y="155575"/>
                </a:cubicBezTo>
                <a:cubicBezTo>
                  <a:pt x="147597" y="158180"/>
                  <a:pt x="155087" y="148737"/>
                  <a:pt x="149225" y="142875"/>
                </a:cubicBezTo>
                <a:cubicBezTo>
                  <a:pt x="146858" y="140508"/>
                  <a:pt x="139700" y="139700"/>
                  <a:pt x="139700" y="139700"/>
                </a:cubicBezTo>
                <a:lnTo>
                  <a:pt x="139700" y="139700"/>
                </a:lnTo>
                <a:cubicBezTo>
                  <a:pt x="138642" y="116417"/>
                  <a:pt x="138384" y="93083"/>
                  <a:pt x="136525" y="69850"/>
                </a:cubicBezTo>
                <a:cubicBezTo>
                  <a:pt x="136258" y="66514"/>
                  <a:pt x="134269" y="63543"/>
                  <a:pt x="133350" y="60325"/>
                </a:cubicBezTo>
                <a:cubicBezTo>
                  <a:pt x="125377" y="32418"/>
                  <a:pt x="134613" y="60938"/>
                  <a:pt x="127000" y="38100"/>
                </a:cubicBezTo>
                <a:cubicBezTo>
                  <a:pt x="128058" y="27517"/>
                  <a:pt x="131924" y="16841"/>
                  <a:pt x="130175" y="6350"/>
                </a:cubicBezTo>
                <a:cubicBezTo>
                  <a:pt x="129548" y="2586"/>
                  <a:pt x="124466" y="0"/>
                  <a:pt x="120650" y="0"/>
                </a:cubicBezTo>
                <a:cubicBezTo>
                  <a:pt x="111923" y="0"/>
                  <a:pt x="103529" y="3590"/>
                  <a:pt x="95250" y="6350"/>
                </a:cubicBezTo>
                <a:cubicBezTo>
                  <a:pt x="92075" y="7408"/>
                  <a:pt x="88718" y="8028"/>
                  <a:pt x="85725" y="9525"/>
                </a:cubicBezTo>
                <a:cubicBezTo>
                  <a:pt x="82312" y="11232"/>
                  <a:pt x="79375" y="13758"/>
                  <a:pt x="76200" y="15875"/>
                </a:cubicBezTo>
                <a:cubicBezTo>
                  <a:pt x="69263" y="26281"/>
                  <a:pt x="68262" y="18521"/>
                  <a:pt x="66675" y="19050"/>
                </a:cubicBezTo>
                <a:close/>
              </a:path>
            </a:pathLst>
          </a:custGeom>
          <a:solidFill>
            <a:srgbClr val="1BCD1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2650756" y="2486025"/>
            <a:ext cx="470230" cy="406770"/>
          </a:xfrm>
          <a:custGeom>
            <a:avLst/>
            <a:gdLst>
              <a:gd name="connsiteX0" fmla="*/ 3175 w 470230"/>
              <a:gd name="connsiteY0" fmla="*/ 0 h 406770"/>
              <a:gd name="connsiteX1" fmla="*/ 3175 w 470230"/>
              <a:gd name="connsiteY1" fmla="*/ 0 h 406770"/>
              <a:gd name="connsiteX2" fmla="*/ 9525 w 470230"/>
              <a:gd name="connsiteY2" fmla="*/ 66675 h 406770"/>
              <a:gd name="connsiteX3" fmla="*/ 0 w 470230"/>
              <a:gd name="connsiteY3" fmla="*/ 149225 h 406770"/>
              <a:gd name="connsiteX4" fmla="*/ 6350 w 470230"/>
              <a:gd name="connsiteY4" fmla="*/ 238125 h 406770"/>
              <a:gd name="connsiteX5" fmla="*/ 9525 w 470230"/>
              <a:gd name="connsiteY5" fmla="*/ 254000 h 406770"/>
              <a:gd name="connsiteX6" fmla="*/ 9525 w 470230"/>
              <a:gd name="connsiteY6" fmla="*/ 269875 h 406770"/>
              <a:gd name="connsiteX7" fmla="*/ 47625 w 470230"/>
              <a:gd name="connsiteY7" fmla="*/ 273050 h 406770"/>
              <a:gd name="connsiteX8" fmla="*/ 92075 w 470230"/>
              <a:gd name="connsiteY8" fmla="*/ 279400 h 406770"/>
              <a:gd name="connsiteX9" fmla="*/ 187325 w 470230"/>
              <a:gd name="connsiteY9" fmla="*/ 276225 h 406770"/>
              <a:gd name="connsiteX10" fmla="*/ 184150 w 470230"/>
              <a:gd name="connsiteY10" fmla="*/ 285750 h 406770"/>
              <a:gd name="connsiteX11" fmla="*/ 177800 w 470230"/>
              <a:gd name="connsiteY11" fmla="*/ 346075 h 406770"/>
              <a:gd name="connsiteX12" fmla="*/ 180975 w 470230"/>
              <a:gd name="connsiteY12" fmla="*/ 403225 h 406770"/>
              <a:gd name="connsiteX13" fmla="*/ 196850 w 470230"/>
              <a:gd name="connsiteY13" fmla="*/ 406400 h 406770"/>
              <a:gd name="connsiteX14" fmla="*/ 266700 w 470230"/>
              <a:gd name="connsiteY14" fmla="*/ 403225 h 406770"/>
              <a:gd name="connsiteX15" fmla="*/ 266700 w 470230"/>
              <a:gd name="connsiteY15" fmla="*/ 285750 h 406770"/>
              <a:gd name="connsiteX16" fmla="*/ 279400 w 470230"/>
              <a:gd name="connsiteY16" fmla="*/ 269875 h 406770"/>
              <a:gd name="connsiteX17" fmla="*/ 298450 w 470230"/>
              <a:gd name="connsiteY17" fmla="*/ 263525 h 406770"/>
              <a:gd name="connsiteX18" fmla="*/ 304800 w 470230"/>
              <a:gd name="connsiteY18" fmla="*/ 273050 h 406770"/>
              <a:gd name="connsiteX19" fmla="*/ 381000 w 470230"/>
              <a:gd name="connsiteY19" fmla="*/ 282575 h 406770"/>
              <a:gd name="connsiteX20" fmla="*/ 415925 w 470230"/>
              <a:gd name="connsiteY20" fmla="*/ 279400 h 406770"/>
              <a:gd name="connsiteX21" fmla="*/ 428625 w 470230"/>
              <a:gd name="connsiteY21" fmla="*/ 276225 h 406770"/>
              <a:gd name="connsiteX22" fmla="*/ 447675 w 470230"/>
              <a:gd name="connsiteY22" fmla="*/ 269875 h 406770"/>
              <a:gd name="connsiteX23" fmla="*/ 457200 w 470230"/>
              <a:gd name="connsiteY23" fmla="*/ 266700 h 406770"/>
              <a:gd name="connsiteX24" fmla="*/ 466725 w 470230"/>
              <a:gd name="connsiteY24" fmla="*/ 260350 h 406770"/>
              <a:gd name="connsiteX25" fmla="*/ 466725 w 470230"/>
              <a:gd name="connsiteY25" fmla="*/ 238125 h 406770"/>
              <a:gd name="connsiteX26" fmla="*/ 457200 w 470230"/>
              <a:gd name="connsiteY26" fmla="*/ 231775 h 406770"/>
              <a:gd name="connsiteX27" fmla="*/ 447675 w 470230"/>
              <a:gd name="connsiteY27" fmla="*/ 209550 h 406770"/>
              <a:gd name="connsiteX28" fmla="*/ 441325 w 470230"/>
              <a:gd name="connsiteY28" fmla="*/ 200025 h 406770"/>
              <a:gd name="connsiteX29" fmla="*/ 431800 w 470230"/>
              <a:gd name="connsiteY29" fmla="*/ 193675 h 406770"/>
              <a:gd name="connsiteX30" fmla="*/ 428625 w 470230"/>
              <a:gd name="connsiteY30" fmla="*/ 184150 h 406770"/>
              <a:gd name="connsiteX31" fmla="*/ 422275 w 470230"/>
              <a:gd name="connsiteY31" fmla="*/ 117475 h 406770"/>
              <a:gd name="connsiteX32" fmla="*/ 415925 w 470230"/>
              <a:gd name="connsiteY32" fmla="*/ 92075 h 406770"/>
              <a:gd name="connsiteX33" fmla="*/ 419100 w 470230"/>
              <a:gd name="connsiteY33" fmla="*/ 44450 h 406770"/>
              <a:gd name="connsiteX34" fmla="*/ 390525 w 470230"/>
              <a:gd name="connsiteY34" fmla="*/ 28575 h 406770"/>
              <a:gd name="connsiteX35" fmla="*/ 333375 w 470230"/>
              <a:gd name="connsiteY35" fmla="*/ 25400 h 406770"/>
              <a:gd name="connsiteX36" fmla="*/ 304800 w 470230"/>
              <a:gd name="connsiteY36" fmla="*/ 22225 h 406770"/>
              <a:gd name="connsiteX37" fmla="*/ 139700 w 470230"/>
              <a:gd name="connsiteY37" fmla="*/ 25400 h 406770"/>
              <a:gd name="connsiteX38" fmla="*/ 50800 w 470230"/>
              <a:gd name="connsiteY38" fmla="*/ 25400 h 406770"/>
              <a:gd name="connsiteX39" fmla="*/ 3175 w 470230"/>
              <a:gd name="connsiteY39" fmla="*/ 0 h 40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0230" h="406770">
                <a:moveTo>
                  <a:pt x="3175" y="0"/>
                </a:moveTo>
                <a:lnTo>
                  <a:pt x="3175" y="0"/>
                </a:lnTo>
                <a:cubicBezTo>
                  <a:pt x="4771" y="14366"/>
                  <a:pt x="9525" y="54762"/>
                  <a:pt x="9525" y="66675"/>
                </a:cubicBezTo>
                <a:cubicBezTo>
                  <a:pt x="9525" y="138501"/>
                  <a:pt x="19342" y="120212"/>
                  <a:pt x="0" y="149225"/>
                </a:cubicBezTo>
                <a:cubicBezTo>
                  <a:pt x="2117" y="178858"/>
                  <a:pt x="3660" y="208538"/>
                  <a:pt x="6350" y="238125"/>
                </a:cubicBezTo>
                <a:cubicBezTo>
                  <a:pt x="6839" y="243499"/>
                  <a:pt x="9525" y="248604"/>
                  <a:pt x="9525" y="254000"/>
                </a:cubicBezTo>
                <a:cubicBezTo>
                  <a:pt x="9525" y="272284"/>
                  <a:pt x="2361" y="298533"/>
                  <a:pt x="9525" y="269875"/>
                </a:cubicBezTo>
                <a:cubicBezTo>
                  <a:pt x="22225" y="270933"/>
                  <a:pt x="34965" y="271589"/>
                  <a:pt x="47625" y="273050"/>
                </a:cubicBezTo>
                <a:cubicBezTo>
                  <a:pt x="62493" y="274766"/>
                  <a:pt x="77112" y="279060"/>
                  <a:pt x="92075" y="279400"/>
                </a:cubicBezTo>
                <a:cubicBezTo>
                  <a:pt x="123834" y="280122"/>
                  <a:pt x="155575" y="277283"/>
                  <a:pt x="187325" y="276225"/>
                </a:cubicBezTo>
                <a:cubicBezTo>
                  <a:pt x="186267" y="279400"/>
                  <a:pt x="184876" y="282483"/>
                  <a:pt x="184150" y="285750"/>
                </a:cubicBezTo>
                <a:cubicBezTo>
                  <a:pt x="179667" y="305923"/>
                  <a:pt x="179410" y="325150"/>
                  <a:pt x="177800" y="346075"/>
                </a:cubicBezTo>
                <a:cubicBezTo>
                  <a:pt x="178858" y="365125"/>
                  <a:pt x="175230" y="385031"/>
                  <a:pt x="180975" y="403225"/>
                </a:cubicBezTo>
                <a:cubicBezTo>
                  <a:pt x="182600" y="408371"/>
                  <a:pt x="191454" y="406400"/>
                  <a:pt x="196850" y="406400"/>
                </a:cubicBezTo>
                <a:cubicBezTo>
                  <a:pt x="220157" y="406400"/>
                  <a:pt x="243417" y="404283"/>
                  <a:pt x="266700" y="403225"/>
                </a:cubicBezTo>
                <a:cubicBezTo>
                  <a:pt x="263838" y="345977"/>
                  <a:pt x="261249" y="340257"/>
                  <a:pt x="266700" y="285750"/>
                </a:cubicBezTo>
                <a:cubicBezTo>
                  <a:pt x="267621" y="276542"/>
                  <a:pt x="271036" y="273592"/>
                  <a:pt x="279400" y="269875"/>
                </a:cubicBezTo>
                <a:cubicBezTo>
                  <a:pt x="285517" y="267157"/>
                  <a:pt x="298450" y="263525"/>
                  <a:pt x="298450" y="263525"/>
                </a:cubicBezTo>
                <a:cubicBezTo>
                  <a:pt x="300567" y="266700"/>
                  <a:pt x="302102" y="270352"/>
                  <a:pt x="304800" y="273050"/>
                </a:cubicBezTo>
                <a:cubicBezTo>
                  <a:pt x="323025" y="291275"/>
                  <a:pt x="367735" y="281943"/>
                  <a:pt x="381000" y="282575"/>
                </a:cubicBezTo>
                <a:cubicBezTo>
                  <a:pt x="392642" y="281517"/>
                  <a:pt x="404338" y="280945"/>
                  <a:pt x="415925" y="279400"/>
                </a:cubicBezTo>
                <a:cubicBezTo>
                  <a:pt x="420250" y="278823"/>
                  <a:pt x="424445" y="277479"/>
                  <a:pt x="428625" y="276225"/>
                </a:cubicBezTo>
                <a:cubicBezTo>
                  <a:pt x="435036" y="274302"/>
                  <a:pt x="441325" y="271992"/>
                  <a:pt x="447675" y="269875"/>
                </a:cubicBezTo>
                <a:cubicBezTo>
                  <a:pt x="450850" y="268817"/>
                  <a:pt x="454415" y="268556"/>
                  <a:pt x="457200" y="266700"/>
                </a:cubicBezTo>
                <a:lnTo>
                  <a:pt x="466725" y="260350"/>
                </a:lnTo>
                <a:cubicBezTo>
                  <a:pt x="469581" y="251781"/>
                  <a:pt x="472927" y="247427"/>
                  <a:pt x="466725" y="238125"/>
                </a:cubicBezTo>
                <a:cubicBezTo>
                  <a:pt x="464608" y="234950"/>
                  <a:pt x="460375" y="233892"/>
                  <a:pt x="457200" y="231775"/>
                </a:cubicBezTo>
                <a:cubicBezTo>
                  <a:pt x="453638" y="221089"/>
                  <a:pt x="453952" y="220535"/>
                  <a:pt x="447675" y="209550"/>
                </a:cubicBezTo>
                <a:cubicBezTo>
                  <a:pt x="445782" y="206237"/>
                  <a:pt x="444023" y="202723"/>
                  <a:pt x="441325" y="200025"/>
                </a:cubicBezTo>
                <a:cubicBezTo>
                  <a:pt x="438627" y="197327"/>
                  <a:pt x="434975" y="195792"/>
                  <a:pt x="431800" y="193675"/>
                </a:cubicBezTo>
                <a:cubicBezTo>
                  <a:pt x="430742" y="190500"/>
                  <a:pt x="429281" y="187432"/>
                  <a:pt x="428625" y="184150"/>
                </a:cubicBezTo>
                <a:cubicBezTo>
                  <a:pt x="423826" y="160154"/>
                  <a:pt x="425037" y="143715"/>
                  <a:pt x="422275" y="117475"/>
                </a:cubicBezTo>
                <a:cubicBezTo>
                  <a:pt x="421096" y="106276"/>
                  <a:pt x="419162" y="101785"/>
                  <a:pt x="415925" y="92075"/>
                </a:cubicBezTo>
                <a:cubicBezTo>
                  <a:pt x="416983" y="76200"/>
                  <a:pt x="416850" y="60200"/>
                  <a:pt x="419100" y="44450"/>
                </a:cubicBezTo>
                <a:cubicBezTo>
                  <a:pt x="423330" y="14839"/>
                  <a:pt x="442274" y="23871"/>
                  <a:pt x="390525" y="28575"/>
                </a:cubicBezTo>
                <a:lnTo>
                  <a:pt x="333375" y="25400"/>
                </a:lnTo>
                <a:cubicBezTo>
                  <a:pt x="323818" y="24692"/>
                  <a:pt x="314384" y="22225"/>
                  <a:pt x="304800" y="22225"/>
                </a:cubicBezTo>
                <a:cubicBezTo>
                  <a:pt x="249756" y="22225"/>
                  <a:pt x="194733" y="24342"/>
                  <a:pt x="139700" y="25400"/>
                </a:cubicBezTo>
                <a:cubicBezTo>
                  <a:pt x="101646" y="34914"/>
                  <a:pt x="135388" y="27750"/>
                  <a:pt x="50800" y="25400"/>
                </a:cubicBezTo>
                <a:cubicBezTo>
                  <a:pt x="38105" y="25047"/>
                  <a:pt x="11112" y="4233"/>
                  <a:pt x="3175" y="0"/>
                </a:cubicBezTo>
                <a:close/>
              </a:path>
            </a:pathLst>
          </a:custGeom>
          <a:solidFill>
            <a:srgbClr val="1BCD1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6764290" y="2889806"/>
            <a:ext cx="203939" cy="132794"/>
          </a:xfrm>
          <a:custGeom>
            <a:avLst/>
            <a:gdLst>
              <a:gd name="connsiteX0" fmla="*/ 66675 w 365125"/>
              <a:gd name="connsiteY0" fmla="*/ 19050 h 288925"/>
              <a:gd name="connsiteX1" fmla="*/ 66675 w 365125"/>
              <a:gd name="connsiteY1" fmla="*/ 19050 h 288925"/>
              <a:gd name="connsiteX2" fmla="*/ 57150 w 365125"/>
              <a:gd name="connsiteY2" fmla="*/ 44450 h 288925"/>
              <a:gd name="connsiteX3" fmla="*/ 44450 w 365125"/>
              <a:gd name="connsiteY3" fmla="*/ 63500 h 288925"/>
              <a:gd name="connsiteX4" fmla="*/ 3175 w 365125"/>
              <a:gd name="connsiteY4" fmla="*/ 76200 h 288925"/>
              <a:gd name="connsiteX5" fmla="*/ 0 w 365125"/>
              <a:gd name="connsiteY5" fmla="*/ 76200 h 288925"/>
              <a:gd name="connsiteX6" fmla="*/ 0 w 365125"/>
              <a:gd name="connsiteY6" fmla="*/ 76200 h 288925"/>
              <a:gd name="connsiteX7" fmla="*/ 9525 w 365125"/>
              <a:gd name="connsiteY7" fmla="*/ 101600 h 288925"/>
              <a:gd name="connsiteX8" fmla="*/ 15875 w 365125"/>
              <a:gd name="connsiteY8" fmla="*/ 111125 h 288925"/>
              <a:gd name="connsiteX9" fmla="*/ 19050 w 365125"/>
              <a:gd name="connsiteY9" fmla="*/ 123825 h 288925"/>
              <a:gd name="connsiteX10" fmla="*/ 25400 w 365125"/>
              <a:gd name="connsiteY10" fmla="*/ 142875 h 288925"/>
              <a:gd name="connsiteX11" fmla="*/ 28575 w 365125"/>
              <a:gd name="connsiteY11" fmla="*/ 152400 h 288925"/>
              <a:gd name="connsiteX12" fmla="*/ 19050 w 365125"/>
              <a:gd name="connsiteY12" fmla="*/ 187325 h 288925"/>
              <a:gd name="connsiteX13" fmla="*/ 19050 w 365125"/>
              <a:gd name="connsiteY13" fmla="*/ 187325 h 288925"/>
              <a:gd name="connsiteX14" fmla="*/ 44450 w 365125"/>
              <a:gd name="connsiteY14" fmla="*/ 203200 h 288925"/>
              <a:gd name="connsiteX15" fmla="*/ 63500 w 365125"/>
              <a:gd name="connsiteY15" fmla="*/ 209550 h 288925"/>
              <a:gd name="connsiteX16" fmla="*/ 92075 w 365125"/>
              <a:gd name="connsiteY16" fmla="*/ 219075 h 288925"/>
              <a:gd name="connsiteX17" fmla="*/ 101600 w 365125"/>
              <a:gd name="connsiteY17" fmla="*/ 222250 h 288925"/>
              <a:gd name="connsiteX18" fmla="*/ 111125 w 365125"/>
              <a:gd name="connsiteY18" fmla="*/ 228600 h 288925"/>
              <a:gd name="connsiteX19" fmla="*/ 117475 w 365125"/>
              <a:gd name="connsiteY19" fmla="*/ 238125 h 288925"/>
              <a:gd name="connsiteX20" fmla="*/ 152400 w 365125"/>
              <a:gd name="connsiteY20" fmla="*/ 250825 h 288925"/>
              <a:gd name="connsiteX21" fmla="*/ 168275 w 365125"/>
              <a:gd name="connsiteY21" fmla="*/ 263525 h 288925"/>
              <a:gd name="connsiteX22" fmla="*/ 171450 w 365125"/>
              <a:gd name="connsiteY22" fmla="*/ 273050 h 288925"/>
              <a:gd name="connsiteX23" fmla="*/ 190500 w 365125"/>
              <a:gd name="connsiteY23" fmla="*/ 279400 h 288925"/>
              <a:gd name="connsiteX24" fmla="*/ 200025 w 365125"/>
              <a:gd name="connsiteY24" fmla="*/ 282575 h 288925"/>
              <a:gd name="connsiteX25" fmla="*/ 361950 w 365125"/>
              <a:gd name="connsiteY25" fmla="*/ 285750 h 288925"/>
              <a:gd name="connsiteX26" fmla="*/ 358775 w 365125"/>
              <a:gd name="connsiteY26" fmla="*/ 288925 h 288925"/>
              <a:gd name="connsiteX27" fmla="*/ 361950 w 365125"/>
              <a:gd name="connsiteY27" fmla="*/ 260350 h 288925"/>
              <a:gd name="connsiteX28" fmla="*/ 358775 w 365125"/>
              <a:gd name="connsiteY28" fmla="*/ 247650 h 288925"/>
              <a:gd name="connsiteX29" fmla="*/ 365125 w 365125"/>
              <a:gd name="connsiteY29" fmla="*/ 171450 h 288925"/>
              <a:gd name="connsiteX30" fmla="*/ 361950 w 365125"/>
              <a:gd name="connsiteY30" fmla="*/ 34925 h 288925"/>
              <a:gd name="connsiteX31" fmla="*/ 358775 w 365125"/>
              <a:gd name="connsiteY31" fmla="*/ 15875 h 288925"/>
              <a:gd name="connsiteX32" fmla="*/ 361950 w 365125"/>
              <a:gd name="connsiteY32" fmla="*/ 15875 h 288925"/>
              <a:gd name="connsiteX33" fmla="*/ 184150 w 365125"/>
              <a:gd name="connsiteY33" fmla="*/ 19050 h 288925"/>
              <a:gd name="connsiteX34" fmla="*/ 187325 w 365125"/>
              <a:gd name="connsiteY34" fmla="*/ 22225 h 288925"/>
              <a:gd name="connsiteX35" fmla="*/ 193675 w 365125"/>
              <a:gd name="connsiteY35" fmla="*/ 76200 h 288925"/>
              <a:gd name="connsiteX36" fmla="*/ 190500 w 365125"/>
              <a:gd name="connsiteY36" fmla="*/ 130175 h 288925"/>
              <a:gd name="connsiteX37" fmla="*/ 187325 w 365125"/>
              <a:gd name="connsiteY37" fmla="*/ 146050 h 288925"/>
              <a:gd name="connsiteX38" fmla="*/ 187325 w 365125"/>
              <a:gd name="connsiteY38" fmla="*/ 146050 h 288925"/>
              <a:gd name="connsiteX39" fmla="*/ 161925 w 365125"/>
              <a:gd name="connsiteY39" fmla="*/ 155575 h 288925"/>
              <a:gd name="connsiteX40" fmla="*/ 149225 w 365125"/>
              <a:gd name="connsiteY40" fmla="*/ 142875 h 288925"/>
              <a:gd name="connsiteX41" fmla="*/ 139700 w 365125"/>
              <a:gd name="connsiteY41" fmla="*/ 139700 h 288925"/>
              <a:gd name="connsiteX42" fmla="*/ 139700 w 365125"/>
              <a:gd name="connsiteY42" fmla="*/ 139700 h 288925"/>
              <a:gd name="connsiteX43" fmla="*/ 136525 w 365125"/>
              <a:gd name="connsiteY43" fmla="*/ 69850 h 288925"/>
              <a:gd name="connsiteX44" fmla="*/ 133350 w 365125"/>
              <a:gd name="connsiteY44" fmla="*/ 60325 h 288925"/>
              <a:gd name="connsiteX45" fmla="*/ 127000 w 365125"/>
              <a:gd name="connsiteY45" fmla="*/ 38100 h 288925"/>
              <a:gd name="connsiteX46" fmla="*/ 130175 w 365125"/>
              <a:gd name="connsiteY46" fmla="*/ 6350 h 288925"/>
              <a:gd name="connsiteX47" fmla="*/ 120650 w 365125"/>
              <a:gd name="connsiteY47" fmla="*/ 0 h 288925"/>
              <a:gd name="connsiteX48" fmla="*/ 95250 w 365125"/>
              <a:gd name="connsiteY48" fmla="*/ 6350 h 288925"/>
              <a:gd name="connsiteX49" fmla="*/ 85725 w 365125"/>
              <a:gd name="connsiteY49" fmla="*/ 9525 h 288925"/>
              <a:gd name="connsiteX50" fmla="*/ 76200 w 365125"/>
              <a:gd name="connsiteY50" fmla="*/ 15875 h 288925"/>
              <a:gd name="connsiteX51" fmla="*/ 66675 w 365125"/>
              <a:gd name="connsiteY51" fmla="*/ 19050 h 28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65125" h="288925">
                <a:moveTo>
                  <a:pt x="66675" y="19050"/>
                </a:moveTo>
                <a:lnTo>
                  <a:pt x="66675" y="19050"/>
                </a:lnTo>
                <a:cubicBezTo>
                  <a:pt x="63500" y="27517"/>
                  <a:pt x="61194" y="36362"/>
                  <a:pt x="57150" y="44450"/>
                </a:cubicBezTo>
                <a:cubicBezTo>
                  <a:pt x="53737" y="51276"/>
                  <a:pt x="48683" y="57150"/>
                  <a:pt x="44450" y="63500"/>
                </a:cubicBezTo>
                <a:cubicBezTo>
                  <a:pt x="31683" y="82650"/>
                  <a:pt x="41693" y="72990"/>
                  <a:pt x="3175" y="76200"/>
                </a:cubicBezTo>
                <a:cubicBezTo>
                  <a:pt x="2120" y="76288"/>
                  <a:pt x="1058" y="76200"/>
                  <a:pt x="0" y="76200"/>
                </a:cubicBezTo>
                <a:lnTo>
                  <a:pt x="0" y="76200"/>
                </a:lnTo>
                <a:cubicBezTo>
                  <a:pt x="3175" y="84667"/>
                  <a:pt x="5783" y="93368"/>
                  <a:pt x="9525" y="101600"/>
                </a:cubicBezTo>
                <a:cubicBezTo>
                  <a:pt x="11104" y="105074"/>
                  <a:pt x="14372" y="107618"/>
                  <a:pt x="15875" y="111125"/>
                </a:cubicBezTo>
                <a:cubicBezTo>
                  <a:pt x="17594" y="115136"/>
                  <a:pt x="17796" y="119645"/>
                  <a:pt x="19050" y="123825"/>
                </a:cubicBezTo>
                <a:cubicBezTo>
                  <a:pt x="20973" y="130236"/>
                  <a:pt x="23283" y="136525"/>
                  <a:pt x="25400" y="142875"/>
                </a:cubicBezTo>
                <a:lnTo>
                  <a:pt x="28575" y="152400"/>
                </a:lnTo>
                <a:cubicBezTo>
                  <a:pt x="21931" y="185618"/>
                  <a:pt x="29857" y="176518"/>
                  <a:pt x="19050" y="187325"/>
                </a:cubicBezTo>
                <a:lnTo>
                  <a:pt x="19050" y="187325"/>
                </a:lnTo>
                <a:cubicBezTo>
                  <a:pt x="27517" y="192617"/>
                  <a:pt x="35520" y="198735"/>
                  <a:pt x="44450" y="203200"/>
                </a:cubicBezTo>
                <a:cubicBezTo>
                  <a:pt x="50437" y="206193"/>
                  <a:pt x="57150" y="207433"/>
                  <a:pt x="63500" y="209550"/>
                </a:cubicBezTo>
                <a:lnTo>
                  <a:pt x="92075" y="219075"/>
                </a:lnTo>
                <a:cubicBezTo>
                  <a:pt x="95250" y="220133"/>
                  <a:pt x="98815" y="220394"/>
                  <a:pt x="101600" y="222250"/>
                </a:cubicBezTo>
                <a:lnTo>
                  <a:pt x="111125" y="228600"/>
                </a:lnTo>
                <a:cubicBezTo>
                  <a:pt x="113242" y="231775"/>
                  <a:pt x="114777" y="235427"/>
                  <a:pt x="117475" y="238125"/>
                </a:cubicBezTo>
                <a:cubicBezTo>
                  <a:pt x="126566" y="247216"/>
                  <a:pt x="140652" y="248475"/>
                  <a:pt x="152400" y="250825"/>
                </a:cubicBezTo>
                <a:cubicBezTo>
                  <a:pt x="180590" y="293110"/>
                  <a:pt x="137603" y="232853"/>
                  <a:pt x="168275" y="263525"/>
                </a:cubicBezTo>
                <a:cubicBezTo>
                  <a:pt x="170642" y="265892"/>
                  <a:pt x="168727" y="271105"/>
                  <a:pt x="171450" y="273050"/>
                </a:cubicBezTo>
                <a:cubicBezTo>
                  <a:pt x="176897" y="276941"/>
                  <a:pt x="184150" y="277283"/>
                  <a:pt x="190500" y="279400"/>
                </a:cubicBezTo>
                <a:cubicBezTo>
                  <a:pt x="193675" y="280458"/>
                  <a:pt x="196679" y="282509"/>
                  <a:pt x="200025" y="282575"/>
                </a:cubicBezTo>
                <a:lnTo>
                  <a:pt x="361950" y="285750"/>
                </a:lnTo>
                <a:lnTo>
                  <a:pt x="358775" y="288925"/>
                </a:lnTo>
                <a:cubicBezTo>
                  <a:pt x="359833" y="279400"/>
                  <a:pt x="361950" y="269934"/>
                  <a:pt x="361950" y="260350"/>
                </a:cubicBezTo>
                <a:cubicBezTo>
                  <a:pt x="361950" y="255986"/>
                  <a:pt x="358775" y="252014"/>
                  <a:pt x="358775" y="247650"/>
                </a:cubicBezTo>
                <a:cubicBezTo>
                  <a:pt x="358775" y="187635"/>
                  <a:pt x="355415" y="200579"/>
                  <a:pt x="365125" y="171450"/>
                </a:cubicBezTo>
                <a:cubicBezTo>
                  <a:pt x="364067" y="125942"/>
                  <a:pt x="363927" y="80403"/>
                  <a:pt x="361950" y="34925"/>
                </a:cubicBezTo>
                <a:cubicBezTo>
                  <a:pt x="357771" y="-61193"/>
                  <a:pt x="358775" y="108038"/>
                  <a:pt x="358775" y="15875"/>
                </a:cubicBezTo>
                <a:lnTo>
                  <a:pt x="361950" y="15875"/>
                </a:lnTo>
                <a:cubicBezTo>
                  <a:pt x="283938" y="24543"/>
                  <a:pt x="342959" y="19050"/>
                  <a:pt x="184150" y="19050"/>
                </a:cubicBezTo>
                <a:lnTo>
                  <a:pt x="187325" y="22225"/>
                </a:lnTo>
                <a:cubicBezTo>
                  <a:pt x="189442" y="40217"/>
                  <a:pt x="193142" y="58092"/>
                  <a:pt x="193675" y="76200"/>
                </a:cubicBezTo>
                <a:cubicBezTo>
                  <a:pt x="194205" y="94215"/>
                  <a:pt x="192132" y="112226"/>
                  <a:pt x="190500" y="130175"/>
                </a:cubicBezTo>
                <a:cubicBezTo>
                  <a:pt x="190011" y="135549"/>
                  <a:pt x="187325" y="146050"/>
                  <a:pt x="187325" y="146050"/>
                </a:cubicBezTo>
                <a:lnTo>
                  <a:pt x="187325" y="146050"/>
                </a:lnTo>
                <a:cubicBezTo>
                  <a:pt x="178858" y="149225"/>
                  <a:pt x="170822" y="153957"/>
                  <a:pt x="161925" y="155575"/>
                </a:cubicBezTo>
                <a:cubicBezTo>
                  <a:pt x="147597" y="158180"/>
                  <a:pt x="155087" y="148737"/>
                  <a:pt x="149225" y="142875"/>
                </a:cubicBezTo>
                <a:cubicBezTo>
                  <a:pt x="146858" y="140508"/>
                  <a:pt x="139700" y="139700"/>
                  <a:pt x="139700" y="139700"/>
                </a:cubicBezTo>
                <a:lnTo>
                  <a:pt x="139700" y="139700"/>
                </a:lnTo>
                <a:cubicBezTo>
                  <a:pt x="138642" y="116417"/>
                  <a:pt x="138384" y="93083"/>
                  <a:pt x="136525" y="69850"/>
                </a:cubicBezTo>
                <a:cubicBezTo>
                  <a:pt x="136258" y="66514"/>
                  <a:pt x="134269" y="63543"/>
                  <a:pt x="133350" y="60325"/>
                </a:cubicBezTo>
                <a:cubicBezTo>
                  <a:pt x="125377" y="32418"/>
                  <a:pt x="134613" y="60938"/>
                  <a:pt x="127000" y="38100"/>
                </a:cubicBezTo>
                <a:cubicBezTo>
                  <a:pt x="128058" y="27517"/>
                  <a:pt x="131924" y="16841"/>
                  <a:pt x="130175" y="6350"/>
                </a:cubicBezTo>
                <a:cubicBezTo>
                  <a:pt x="129548" y="2586"/>
                  <a:pt x="124466" y="0"/>
                  <a:pt x="120650" y="0"/>
                </a:cubicBezTo>
                <a:cubicBezTo>
                  <a:pt x="111923" y="0"/>
                  <a:pt x="103529" y="3590"/>
                  <a:pt x="95250" y="6350"/>
                </a:cubicBezTo>
                <a:cubicBezTo>
                  <a:pt x="92075" y="7408"/>
                  <a:pt x="88718" y="8028"/>
                  <a:pt x="85725" y="9525"/>
                </a:cubicBezTo>
                <a:cubicBezTo>
                  <a:pt x="82312" y="11232"/>
                  <a:pt x="79375" y="13758"/>
                  <a:pt x="76200" y="15875"/>
                </a:cubicBezTo>
                <a:cubicBezTo>
                  <a:pt x="69263" y="26281"/>
                  <a:pt x="68262" y="18521"/>
                  <a:pt x="66675" y="19050"/>
                </a:cubicBezTo>
                <a:close/>
              </a:path>
            </a:pathLst>
          </a:custGeom>
          <a:solidFill>
            <a:srgbClr val="1BCD1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6527800" y="1136363"/>
            <a:ext cx="214265" cy="235237"/>
          </a:xfrm>
          <a:custGeom>
            <a:avLst/>
            <a:gdLst>
              <a:gd name="connsiteX0" fmla="*/ 3175 w 470230"/>
              <a:gd name="connsiteY0" fmla="*/ 0 h 406770"/>
              <a:gd name="connsiteX1" fmla="*/ 3175 w 470230"/>
              <a:gd name="connsiteY1" fmla="*/ 0 h 406770"/>
              <a:gd name="connsiteX2" fmla="*/ 9525 w 470230"/>
              <a:gd name="connsiteY2" fmla="*/ 66675 h 406770"/>
              <a:gd name="connsiteX3" fmla="*/ 0 w 470230"/>
              <a:gd name="connsiteY3" fmla="*/ 149225 h 406770"/>
              <a:gd name="connsiteX4" fmla="*/ 6350 w 470230"/>
              <a:gd name="connsiteY4" fmla="*/ 238125 h 406770"/>
              <a:gd name="connsiteX5" fmla="*/ 9525 w 470230"/>
              <a:gd name="connsiteY5" fmla="*/ 254000 h 406770"/>
              <a:gd name="connsiteX6" fmla="*/ 9525 w 470230"/>
              <a:gd name="connsiteY6" fmla="*/ 269875 h 406770"/>
              <a:gd name="connsiteX7" fmla="*/ 47625 w 470230"/>
              <a:gd name="connsiteY7" fmla="*/ 273050 h 406770"/>
              <a:gd name="connsiteX8" fmla="*/ 92075 w 470230"/>
              <a:gd name="connsiteY8" fmla="*/ 279400 h 406770"/>
              <a:gd name="connsiteX9" fmla="*/ 187325 w 470230"/>
              <a:gd name="connsiteY9" fmla="*/ 276225 h 406770"/>
              <a:gd name="connsiteX10" fmla="*/ 184150 w 470230"/>
              <a:gd name="connsiteY10" fmla="*/ 285750 h 406770"/>
              <a:gd name="connsiteX11" fmla="*/ 177800 w 470230"/>
              <a:gd name="connsiteY11" fmla="*/ 346075 h 406770"/>
              <a:gd name="connsiteX12" fmla="*/ 180975 w 470230"/>
              <a:gd name="connsiteY12" fmla="*/ 403225 h 406770"/>
              <a:gd name="connsiteX13" fmla="*/ 196850 w 470230"/>
              <a:gd name="connsiteY13" fmla="*/ 406400 h 406770"/>
              <a:gd name="connsiteX14" fmla="*/ 266700 w 470230"/>
              <a:gd name="connsiteY14" fmla="*/ 403225 h 406770"/>
              <a:gd name="connsiteX15" fmla="*/ 266700 w 470230"/>
              <a:gd name="connsiteY15" fmla="*/ 285750 h 406770"/>
              <a:gd name="connsiteX16" fmla="*/ 279400 w 470230"/>
              <a:gd name="connsiteY16" fmla="*/ 269875 h 406770"/>
              <a:gd name="connsiteX17" fmla="*/ 298450 w 470230"/>
              <a:gd name="connsiteY17" fmla="*/ 263525 h 406770"/>
              <a:gd name="connsiteX18" fmla="*/ 304800 w 470230"/>
              <a:gd name="connsiteY18" fmla="*/ 273050 h 406770"/>
              <a:gd name="connsiteX19" fmla="*/ 381000 w 470230"/>
              <a:gd name="connsiteY19" fmla="*/ 282575 h 406770"/>
              <a:gd name="connsiteX20" fmla="*/ 415925 w 470230"/>
              <a:gd name="connsiteY20" fmla="*/ 279400 h 406770"/>
              <a:gd name="connsiteX21" fmla="*/ 428625 w 470230"/>
              <a:gd name="connsiteY21" fmla="*/ 276225 h 406770"/>
              <a:gd name="connsiteX22" fmla="*/ 447675 w 470230"/>
              <a:gd name="connsiteY22" fmla="*/ 269875 h 406770"/>
              <a:gd name="connsiteX23" fmla="*/ 457200 w 470230"/>
              <a:gd name="connsiteY23" fmla="*/ 266700 h 406770"/>
              <a:gd name="connsiteX24" fmla="*/ 466725 w 470230"/>
              <a:gd name="connsiteY24" fmla="*/ 260350 h 406770"/>
              <a:gd name="connsiteX25" fmla="*/ 466725 w 470230"/>
              <a:gd name="connsiteY25" fmla="*/ 238125 h 406770"/>
              <a:gd name="connsiteX26" fmla="*/ 457200 w 470230"/>
              <a:gd name="connsiteY26" fmla="*/ 231775 h 406770"/>
              <a:gd name="connsiteX27" fmla="*/ 447675 w 470230"/>
              <a:gd name="connsiteY27" fmla="*/ 209550 h 406770"/>
              <a:gd name="connsiteX28" fmla="*/ 441325 w 470230"/>
              <a:gd name="connsiteY28" fmla="*/ 200025 h 406770"/>
              <a:gd name="connsiteX29" fmla="*/ 431800 w 470230"/>
              <a:gd name="connsiteY29" fmla="*/ 193675 h 406770"/>
              <a:gd name="connsiteX30" fmla="*/ 428625 w 470230"/>
              <a:gd name="connsiteY30" fmla="*/ 184150 h 406770"/>
              <a:gd name="connsiteX31" fmla="*/ 422275 w 470230"/>
              <a:gd name="connsiteY31" fmla="*/ 117475 h 406770"/>
              <a:gd name="connsiteX32" fmla="*/ 415925 w 470230"/>
              <a:gd name="connsiteY32" fmla="*/ 92075 h 406770"/>
              <a:gd name="connsiteX33" fmla="*/ 419100 w 470230"/>
              <a:gd name="connsiteY33" fmla="*/ 44450 h 406770"/>
              <a:gd name="connsiteX34" fmla="*/ 390525 w 470230"/>
              <a:gd name="connsiteY34" fmla="*/ 28575 h 406770"/>
              <a:gd name="connsiteX35" fmla="*/ 333375 w 470230"/>
              <a:gd name="connsiteY35" fmla="*/ 25400 h 406770"/>
              <a:gd name="connsiteX36" fmla="*/ 304800 w 470230"/>
              <a:gd name="connsiteY36" fmla="*/ 22225 h 406770"/>
              <a:gd name="connsiteX37" fmla="*/ 139700 w 470230"/>
              <a:gd name="connsiteY37" fmla="*/ 25400 h 406770"/>
              <a:gd name="connsiteX38" fmla="*/ 50800 w 470230"/>
              <a:gd name="connsiteY38" fmla="*/ 25400 h 406770"/>
              <a:gd name="connsiteX39" fmla="*/ 3175 w 470230"/>
              <a:gd name="connsiteY39" fmla="*/ 0 h 40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0230" h="406770">
                <a:moveTo>
                  <a:pt x="3175" y="0"/>
                </a:moveTo>
                <a:lnTo>
                  <a:pt x="3175" y="0"/>
                </a:lnTo>
                <a:cubicBezTo>
                  <a:pt x="4771" y="14366"/>
                  <a:pt x="9525" y="54762"/>
                  <a:pt x="9525" y="66675"/>
                </a:cubicBezTo>
                <a:cubicBezTo>
                  <a:pt x="9525" y="138501"/>
                  <a:pt x="19342" y="120212"/>
                  <a:pt x="0" y="149225"/>
                </a:cubicBezTo>
                <a:cubicBezTo>
                  <a:pt x="2117" y="178858"/>
                  <a:pt x="3660" y="208538"/>
                  <a:pt x="6350" y="238125"/>
                </a:cubicBezTo>
                <a:cubicBezTo>
                  <a:pt x="6839" y="243499"/>
                  <a:pt x="9525" y="248604"/>
                  <a:pt x="9525" y="254000"/>
                </a:cubicBezTo>
                <a:cubicBezTo>
                  <a:pt x="9525" y="272284"/>
                  <a:pt x="2361" y="298533"/>
                  <a:pt x="9525" y="269875"/>
                </a:cubicBezTo>
                <a:cubicBezTo>
                  <a:pt x="22225" y="270933"/>
                  <a:pt x="34965" y="271589"/>
                  <a:pt x="47625" y="273050"/>
                </a:cubicBezTo>
                <a:cubicBezTo>
                  <a:pt x="62493" y="274766"/>
                  <a:pt x="77112" y="279060"/>
                  <a:pt x="92075" y="279400"/>
                </a:cubicBezTo>
                <a:cubicBezTo>
                  <a:pt x="123834" y="280122"/>
                  <a:pt x="155575" y="277283"/>
                  <a:pt x="187325" y="276225"/>
                </a:cubicBezTo>
                <a:cubicBezTo>
                  <a:pt x="186267" y="279400"/>
                  <a:pt x="184876" y="282483"/>
                  <a:pt x="184150" y="285750"/>
                </a:cubicBezTo>
                <a:cubicBezTo>
                  <a:pt x="179667" y="305923"/>
                  <a:pt x="179410" y="325150"/>
                  <a:pt x="177800" y="346075"/>
                </a:cubicBezTo>
                <a:cubicBezTo>
                  <a:pt x="178858" y="365125"/>
                  <a:pt x="175230" y="385031"/>
                  <a:pt x="180975" y="403225"/>
                </a:cubicBezTo>
                <a:cubicBezTo>
                  <a:pt x="182600" y="408371"/>
                  <a:pt x="191454" y="406400"/>
                  <a:pt x="196850" y="406400"/>
                </a:cubicBezTo>
                <a:cubicBezTo>
                  <a:pt x="220157" y="406400"/>
                  <a:pt x="243417" y="404283"/>
                  <a:pt x="266700" y="403225"/>
                </a:cubicBezTo>
                <a:cubicBezTo>
                  <a:pt x="263838" y="345977"/>
                  <a:pt x="261249" y="340257"/>
                  <a:pt x="266700" y="285750"/>
                </a:cubicBezTo>
                <a:cubicBezTo>
                  <a:pt x="267621" y="276542"/>
                  <a:pt x="271036" y="273592"/>
                  <a:pt x="279400" y="269875"/>
                </a:cubicBezTo>
                <a:cubicBezTo>
                  <a:pt x="285517" y="267157"/>
                  <a:pt x="298450" y="263525"/>
                  <a:pt x="298450" y="263525"/>
                </a:cubicBezTo>
                <a:cubicBezTo>
                  <a:pt x="300567" y="266700"/>
                  <a:pt x="302102" y="270352"/>
                  <a:pt x="304800" y="273050"/>
                </a:cubicBezTo>
                <a:cubicBezTo>
                  <a:pt x="323025" y="291275"/>
                  <a:pt x="367735" y="281943"/>
                  <a:pt x="381000" y="282575"/>
                </a:cubicBezTo>
                <a:cubicBezTo>
                  <a:pt x="392642" y="281517"/>
                  <a:pt x="404338" y="280945"/>
                  <a:pt x="415925" y="279400"/>
                </a:cubicBezTo>
                <a:cubicBezTo>
                  <a:pt x="420250" y="278823"/>
                  <a:pt x="424445" y="277479"/>
                  <a:pt x="428625" y="276225"/>
                </a:cubicBezTo>
                <a:cubicBezTo>
                  <a:pt x="435036" y="274302"/>
                  <a:pt x="441325" y="271992"/>
                  <a:pt x="447675" y="269875"/>
                </a:cubicBezTo>
                <a:cubicBezTo>
                  <a:pt x="450850" y="268817"/>
                  <a:pt x="454415" y="268556"/>
                  <a:pt x="457200" y="266700"/>
                </a:cubicBezTo>
                <a:lnTo>
                  <a:pt x="466725" y="260350"/>
                </a:lnTo>
                <a:cubicBezTo>
                  <a:pt x="469581" y="251781"/>
                  <a:pt x="472927" y="247427"/>
                  <a:pt x="466725" y="238125"/>
                </a:cubicBezTo>
                <a:cubicBezTo>
                  <a:pt x="464608" y="234950"/>
                  <a:pt x="460375" y="233892"/>
                  <a:pt x="457200" y="231775"/>
                </a:cubicBezTo>
                <a:cubicBezTo>
                  <a:pt x="453638" y="221089"/>
                  <a:pt x="453952" y="220535"/>
                  <a:pt x="447675" y="209550"/>
                </a:cubicBezTo>
                <a:cubicBezTo>
                  <a:pt x="445782" y="206237"/>
                  <a:pt x="444023" y="202723"/>
                  <a:pt x="441325" y="200025"/>
                </a:cubicBezTo>
                <a:cubicBezTo>
                  <a:pt x="438627" y="197327"/>
                  <a:pt x="434975" y="195792"/>
                  <a:pt x="431800" y="193675"/>
                </a:cubicBezTo>
                <a:cubicBezTo>
                  <a:pt x="430742" y="190500"/>
                  <a:pt x="429281" y="187432"/>
                  <a:pt x="428625" y="184150"/>
                </a:cubicBezTo>
                <a:cubicBezTo>
                  <a:pt x="423826" y="160154"/>
                  <a:pt x="425037" y="143715"/>
                  <a:pt x="422275" y="117475"/>
                </a:cubicBezTo>
                <a:cubicBezTo>
                  <a:pt x="421096" y="106276"/>
                  <a:pt x="419162" y="101785"/>
                  <a:pt x="415925" y="92075"/>
                </a:cubicBezTo>
                <a:cubicBezTo>
                  <a:pt x="416983" y="76200"/>
                  <a:pt x="416850" y="60200"/>
                  <a:pt x="419100" y="44450"/>
                </a:cubicBezTo>
                <a:cubicBezTo>
                  <a:pt x="423330" y="14839"/>
                  <a:pt x="442274" y="23871"/>
                  <a:pt x="390525" y="28575"/>
                </a:cubicBezTo>
                <a:lnTo>
                  <a:pt x="333375" y="25400"/>
                </a:lnTo>
                <a:cubicBezTo>
                  <a:pt x="323818" y="24692"/>
                  <a:pt x="314384" y="22225"/>
                  <a:pt x="304800" y="22225"/>
                </a:cubicBezTo>
                <a:cubicBezTo>
                  <a:pt x="249756" y="22225"/>
                  <a:pt x="194733" y="24342"/>
                  <a:pt x="139700" y="25400"/>
                </a:cubicBezTo>
                <a:cubicBezTo>
                  <a:pt x="101646" y="34914"/>
                  <a:pt x="135388" y="27750"/>
                  <a:pt x="50800" y="25400"/>
                </a:cubicBezTo>
                <a:cubicBezTo>
                  <a:pt x="38105" y="25047"/>
                  <a:pt x="11112" y="4233"/>
                  <a:pt x="3175" y="0"/>
                </a:cubicBezTo>
                <a:close/>
              </a:path>
            </a:pathLst>
          </a:custGeom>
          <a:solidFill>
            <a:srgbClr val="1BCD1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Isosceles Triangle 19"/>
          <p:cNvSpPr/>
          <p:nvPr/>
        </p:nvSpPr>
        <p:spPr>
          <a:xfrm rot="3360400">
            <a:off x="4841099" y="2030149"/>
            <a:ext cx="192769" cy="4262341"/>
          </a:xfrm>
          <a:prstGeom prst="triangle">
            <a:avLst>
              <a:gd name="adj" fmla="val 59749"/>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Isosceles Triangle 20"/>
          <p:cNvSpPr/>
          <p:nvPr/>
        </p:nvSpPr>
        <p:spPr>
          <a:xfrm rot="3928708">
            <a:off x="4850013" y="84483"/>
            <a:ext cx="147047" cy="3668052"/>
          </a:xfrm>
          <a:prstGeom prst="triangle">
            <a:avLst>
              <a:gd name="adj" fmla="val 52812"/>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a:off x="6997700" y="1831975"/>
            <a:ext cx="152400" cy="381000"/>
          </a:xfrm>
          <a:custGeom>
            <a:avLst/>
            <a:gdLst>
              <a:gd name="connsiteX0" fmla="*/ 0 w 152400"/>
              <a:gd name="connsiteY0" fmla="*/ 0 h 381000"/>
              <a:gd name="connsiteX1" fmla="*/ 25400 w 152400"/>
              <a:gd name="connsiteY1" fmla="*/ 381000 h 381000"/>
              <a:gd name="connsiteX2" fmla="*/ 152400 w 152400"/>
              <a:gd name="connsiteY2" fmla="*/ 374650 h 381000"/>
              <a:gd name="connsiteX3" fmla="*/ 120650 w 152400"/>
              <a:gd name="connsiteY3" fmla="*/ 187325 h 381000"/>
              <a:gd name="connsiteX4" fmla="*/ 0 w 1524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381000">
                <a:moveTo>
                  <a:pt x="0" y="0"/>
                </a:moveTo>
                <a:lnTo>
                  <a:pt x="25400" y="381000"/>
                </a:lnTo>
                <a:lnTo>
                  <a:pt x="152400" y="374650"/>
                </a:lnTo>
                <a:lnTo>
                  <a:pt x="120650" y="187325"/>
                </a:lnTo>
                <a:lnTo>
                  <a:pt x="0" y="0"/>
                </a:lnTo>
                <a:close/>
              </a:path>
            </a:pathLst>
          </a:custGeom>
          <a:solidFill>
            <a:srgbClr val="1BCD15"/>
          </a:solidFill>
          <a:ln>
            <a:solidFill>
              <a:srgbClr val="1BCD1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a:off x="3771900" y="2746587"/>
            <a:ext cx="393700" cy="822113"/>
          </a:xfrm>
          <a:custGeom>
            <a:avLst/>
            <a:gdLst>
              <a:gd name="connsiteX0" fmla="*/ 0 w 152400"/>
              <a:gd name="connsiteY0" fmla="*/ 0 h 381000"/>
              <a:gd name="connsiteX1" fmla="*/ 25400 w 152400"/>
              <a:gd name="connsiteY1" fmla="*/ 381000 h 381000"/>
              <a:gd name="connsiteX2" fmla="*/ 152400 w 152400"/>
              <a:gd name="connsiteY2" fmla="*/ 374650 h 381000"/>
              <a:gd name="connsiteX3" fmla="*/ 120650 w 152400"/>
              <a:gd name="connsiteY3" fmla="*/ 187325 h 381000"/>
              <a:gd name="connsiteX4" fmla="*/ 0 w 1524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381000">
                <a:moveTo>
                  <a:pt x="0" y="0"/>
                </a:moveTo>
                <a:lnTo>
                  <a:pt x="25400" y="381000"/>
                </a:lnTo>
                <a:lnTo>
                  <a:pt x="152400" y="374650"/>
                </a:lnTo>
                <a:lnTo>
                  <a:pt x="120650" y="187325"/>
                </a:lnTo>
                <a:lnTo>
                  <a:pt x="0" y="0"/>
                </a:lnTo>
                <a:close/>
              </a:path>
            </a:pathLst>
          </a:custGeom>
          <a:solidFill>
            <a:srgbClr val="1BCD15"/>
          </a:solidFill>
          <a:ln>
            <a:solidFill>
              <a:srgbClr val="1BCD1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Isosceles Triangle 23"/>
          <p:cNvSpPr/>
          <p:nvPr/>
        </p:nvSpPr>
        <p:spPr>
          <a:xfrm rot="3928708">
            <a:off x="5542269" y="1241916"/>
            <a:ext cx="106634" cy="2968798"/>
          </a:xfrm>
          <a:prstGeom prst="triangle">
            <a:avLst>
              <a:gd name="adj" fmla="val 52812"/>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150100" y="-2466"/>
            <a:ext cx="1528295" cy="738664"/>
          </a:xfrm>
          <a:prstGeom prst="rect">
            <a:avLst/>
          </a:prstGeom>
          <a:solidFill>
            <a:srgbClr val="17375E"/>
          </a:solidFill>
        </p:spPr>
        <p:txBody>
          <a:bodyPr wrap="none" rtlCol="0">
            <a:spAutoFit/>
          </a:bodyPr>
          <a:lstStyle/>
          <a:p>
            <a:r>
              <a:rPr lang="en-US" sz="1400" dirty="0" smtClean="0">
                <a:solidFill>
                  <a:srgbClr val="FFFF00"/>
                </a:solidFill>
              </a:rPr>
              <a:t>185, 000 residents</a:t>
            </a:r>
          </a:p>
          <a:p>
            <a:r>
              <a:rPr lang="en-US" sz="1400" dirty="0" smtClean="0">
                <a:solidFill>
                  <a:srgbClr val="CCFFCC"/>
                </a:solidFill>
              </a:rPr>
              <a:t>within a</a:t>
            </a:r>
          </a:p>
          <a:p>
            <a:r>
              <a:rPr lang="en-US" sz="1400" dirty="0" smtClean="0">
                <a:solidFill>
                  <a:srgbClr val="CCFFCC"/>
                </a:solidFill>
              </a:rPr>
              <a:t>10 minute drive</a:t>
            </a:r>
            <a:endParaRPr lang="en-US" sz="1400" dirty="0">
              <a:solidFill>
                <a:srgbClr val="CCFFCC"/>
              </a:solidFill>
            </a:endParaRPr>
          </a:p>
        </p:txBody>
      </p:sp>
      <p:sp>
        <p:nvSpPr>
          <p:cNvPr id="9" name="TextBox 8"/>
          <p:cNvSpPr txBox="1"/>
          <p:nvPr/>
        </p:nvSpPr>
        <p:spPr>
          <a:xfrm>
            <a:off x="4851400" y="6228497"/>
            <a:ext cx="830388" cy="369332"/>
          </a:xfrm>
          <a:prstGeom prst="rect">
            <a:avLst/>
          </a:prstGeom>
          <a:solidFill>
            <a:schemeClr val="tx2">
              <a:lumMod val="75000"/>
            </a:schemeClr>
          </a:solidFill>
        </p:spPr>
        <p:txBody>
          <a:bodyPr wrap="none" rtlCol="0">
            <a:spAutoFit/>
          </a:bodyPr>
          <a:lstStyle/>
          <a:p>
            <a:r>
              <a:rPr lang="en-US" dirty="0" smtClean="0">
                <a:solidFill>
                  <a:srgbClr val="CCFFCC"/>
                </a:solidFill>
              </a:rPr>
              <a:t>Seattle</a:t>
            </a:r>
            <a:endParaRPr lang="en-US" dirty="0">
              <a:solidFill>
                <a:srgbClr val="CCFFCC"/>
              </a:solidFill>
            </a:endParaRPr>
          </a:p>
        </p:txBody>
      </p:sp>
    </p:spTree>
    <p:extLst>
      <p:ext uri="{BB962C8B-B14F-4D97-AF65-F5344CB8AC3E}">
        <p14:creationId xmlns:p14="http://schemas.microsoft.com/office/powerpoint/2010/main" val="399808146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7587</TotalTime>
  <Words>2317</Words>
  <Application>Microsoft Macintosh PowerPoint</Application>
  <PresentationFormat>On-screen Show (4:3)</PresentationFormat>
  <Paragraphs>317</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North Creek Forest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Creek Forest</dc:title>
  <dc:creator>James Freese</dc:creator>
  <cp:lastModifiedBy>James Freese</cp:lastModifiedBy>
  <cp:revision>367</cp:revision>
  <cp:lastPrinted>2011-09-13T15:01:36Z</cp:lastPrinted>
  <dcterms:created xsi:type="dcterms:W3CDTF">2011-06-09T21:45:18Z</dcterms:created>
  <dcterms:modified xsi:type="dcterms:W3CDTF">2011-10-03T16:32:01Z</dcterms:modified>
</cp:coreProperties>
</file>