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7"/>
  </p:notesMasterIdLst>
  <p:handoutMasterIdLst>
    <p:handoutMasterId r:id="rId38"/>
  </p:handoutMasterIdLst>
  <p:sldIdLst>
    <p:sldId id="256" r:id="rId2"/>
    <p:sldId id="278" r:id="rId3"/>
    <p:sldId id="257" r:id="rId4"/>
    <p:sldId id="262" r:id="rId5"/>
    <p:sldId id="286" r:id="rId6"/>
    <p:sldId id="266" r:id="rId7"/>
    <p:sldId id="265" r:id="rId8"/>
    <p:sldId id="264" r:id="rId9"/>
    <p:sldId id="275" r:id="rId10"/>
    <p:sldId id="261" r:id="rId11"/>
    <p:sldId id="268" r:id="rId12"/>
    <p:sldId id="258" r:id="rId13"/>
    <p:sldId id="290" r:id="rId14"/>
    <p:sldId id="272" r:id="rId15"/>
    <p:sldId id="299" r:id="rId16"/>
    <p:sldId id="297" r:id="rId17"/>
    <p:sldId id="282" r:id="rId18"/>
    <p:sldId id="281" r:id="rId19"/>
    <p:sldId id="273" r:id="rId20"/>
    <p:sldId id="304" r:id="rId21"/>
    <p:sldId id="305" r:id="rId22"/>
    <p:sldId id="306" r:id="rId23"/>
    <p:sldId id="279" r:id="rId24"/>
    <p:sldId id="296" r:id="rId25"/>
    <p:sldId id="270" r:id="rId26"/>
    <p:sldId id="289" r:id="rId27"/>
    <p:sldId id="287" r:id="rId28"/>
    <p:sldId id="307" r:id="rId29"/>
    <p:sldId id="294" r:id="rId30"/>
    <p:sldId id="271" r:id="rId31"/>
    <p:sldId id="298" r:id="rId32"/>
    <p:sldId id="295" r:id="rId33"/>
    <p:sldId id="300" r:id="rId34"/>
    <p:sldId id="293" r:id="rId35"/>
    <p:sldId id="284"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74" autoAdjust="0"/>
    <p:restoredTop sz="92254" autoAdjust="0"/>
  </p:normalViewPr>
  <p:slideViewPr>
    <p:cSldViewPr>
      <p:cViewPr>
        <p:scale>
          <a:sx n="100" d="100"/>
          <a:sy n="100" d="100"/>
        </p:scale>
        <p:origin x="-984" y="-3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93" d="100"/>
          <a:sy n="93" d="100"/>
        </p:scale>
        <p:origin x="-3528"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F1C41EB-1BEB-4ACD-BD56-3E6245AB09CD}" type="datetimeFigureOut">
              <a:rPr lang="en-US" smtClean="0"/>
              <a:pPr/>
              <a:t>2/9/14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A898D41-A753-4BB1-B732-DAFE97D079F7}" type="slidenum">
              <a:rPr lang="en-US" smtClean="0"/>
              <a:pPr/>
              <a:t>‹#›</a:t>
            </a:fld>
            <a:endParaRPr lang="en-US" dirty="0"/>
          </a:p>
        </p:txBody>
      </p:sp>
    </p:spTree>
    <p:extLst>
      <p:ext uri="{BB962C8B-B14F-4D97-AF65-F5344CB8AC3E}">
        <p14:creationId xmlns:p14="http://schemas.microsoft.com/office/powerpoint/2010/main" val="816748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086AF6-331B-41CF-BDD6-CBE1DAC55212}" type="datetimeFigureOut">
              <a:rPr lang="en-US" smtClean="0"/>
              <a:pPr/>
              <a:t>2/9/14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BAFAA9-2A69-41D4-A1D9-90205B1E4BC4}" type="slidenum">
              <a:rPr lang="en-US" smtClean="0"/>
              <a:pPr/>
              <a:t>‹#›</a:t>
            </a:fld>
            <a:endParaRPr lang="en-US" dirty="0"/>
          </a:p>
        </p:txBody>
      </p:sp>
    </p:spTree>
    <p:extLst>
      <p:ext uri="{BB962C8B-B14F-4D97-AF65-F5344CB8AC3E}">
        <p14:creationId xmlns:p14="http://schemas.microsoft.com/office/powerpoint/2010/main" val="1320302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the past decade, members</a:t>
            </a:r>
            <a:r>
              <a:rPr lang="en-US" baseline="0" dirty="0" smtClean="0"/>
              <a:t> of </a:t>
            </a:r>
            <a:r>
              <a:rPr lang="en-US" dirty="0" smtClean="0"/>
              <a:t>Friends of North Creek Forest and other Bothell-area citizens,</a:t>
            </a:r>
            <a:r>
              <a:rPr lang="en-US" baseline="0" dirty="0" smtClean="0"/>
              <a:t> have been working hard to save Bothell’s Last Great Forest, aka North Creek Forest.  We invite you to join us in this effort.</a:t>
            </a:r>
            <a:endParaRPr lang="en-US" dirty="0"/>
          </a:p>
        </p:txBody>
      </p:sp>
      <p:sp>
        <p:nvSpPr>
          <p:cNvPr id="4" name="Slide Number Placeholder 3"/>
          <p:cNvSpPr>
            <a:spLocks noGrp="1"/>
          </p:cNvSpPr>
          <p:nvPr>
            <p:ph type="sldNum" sz="quarter" idx="10"/>
          </p:nvPr>
        </p:nvSpPr>
        <p:spPr/>
        <p:txBody>
          <a:bodyPr/>
          <a:lstStyle/>
          <a:p>
            <a:fld id="{3DBAFAA9-2A69-41D4-A1D9-90205B1E4BC4}"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just a sampling </a:t>
            </a:r>
            <a:r>
              <a:rPr lang="en-US" baseline="0" dirty="0" smtClean="0"/>
              <a:t>of North Creek’s diverse flora and fauna, which encompasses well over 100 species.</a:t>
            </a:r>
            <a:endParaRPr lang="en-US" dirty="0"/>
          </a:p>
        </p:txBody>
      </p:sp>
      <p:sp>
        <p:nvSpPr>
          <p:cNvPr id="4" name="Slide Number Placeholder 3"/>
          <p:cNvSpPr>
            <a:spLocks noGrp="1"/>
          </p:cNvSpPr>
          <p:nvPr>
            <p:ph type="sldNum" sz="quarter" idx="10"/>
          </p:nvPr>
        </p:nvSpPr>
        <p:spPr/>
        <p:txBody>
          <a:bodyPr/>
          <a:lstStyle/>
          <a:p>
            <a:fld id="{3DBAFAA9-2A69-41D4-A1D9-90205B1E4BC4}"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Barred Owl, Townsend’s Warbler,</a:t>
            </a:r>
            <a:r>
              <a:rPr lang="en-US" baseline="0" dirty="0" smtClean="0"/>
              <a:t> Black-tailed Deer and Pileated Woodpecker all inhabit NC Forest.</a:t>
            </a:r>
            <a:endParaRPr lang="en-US" dirty="0"/>
          </a:p>
        </p:txBody>
      </p:sp>
      <p:sp>
        <p:nvSpPr>
          <p:cNvPr id="4" name="Slide Number Placeholder 3"/>
          <p:cNvSpPr>
            <a:spLocks noGrp="1"/>
          </p:cNvSpPr>
          <p:nvPr>
            <p:ph type="sldNum" sz="quarter" idx="10"/>
          </p:nvPr>
        </p:nvSpPr>
        <p:spPr/>
        <p:txBody>
          <a:bodyPr/>
          <a:lstStyle/>
          <a:p>
            <a:fld id="{3DBAFAA9-2A69-41D4-A1D9-90205B1E4BC4}"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Sometimes we take trees for granted, especially here in the Pacific Northwest.</a:t>
            </a:r>
            <a:r>
              <a:rPr lang="en-US" baseline="0" dirty="0" smtClean="0"/>
              <a:t>  They provide invaluable free services like filtered </a:t>
            </a:r>
            <a:r>
              <a:rPr lang="en-US" baseline="0" smtClean="0"/>
              <a:t>clean cool </a:t>
            </a:r>
            <a:r>
              <a:rPr lang="en-US" baseline="0" dirty="0" smtClean="0"/>
              <a:t>water for salmon, clean air, carbon storing and natural heating and cooling.</a:t>
            </a:r>
            <a:endParaRPr lang="en-US" dirty="0"/>
          </a:p>
        </p:txBody>
      </p:sp>
      <p:sp>
        <p:nvSpPr>
          <p:cNvPr id="4" name="Slide Number Placeholder 3"/>
          <p:cNvSpPr>
            <a:spLocks noGrp="1"/>
          </p:cNvSpPr>
          <p:nvPr>
            <p:ph type="sldNum" sz="quarter" idx="10"/>
          </p:nvPr>
        </p:nvSpPr>
        <p:spPr/>
        <p:txBody>
          <a:bodyPr/>
          <a:lstStyle/>
          <a:p>
            <a:fld id="{3DBAFAA9-2A69-41D4-A1D9-90205B1E4BC4}"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half</a:t>
            </a:r>
            <a:r>
              <a:rPr lang="en-US" baseline="0" dirty="0" smtClean="0"/>
              <a:t> </a:t>
            </a:r>
            <a:r>
              <a:rPr lang="en-US" dirty="0" smtClean="0"/>
              <a:t>of the 33 square mile watershed now</a:t>
            </a:r>
            <a:r>
              <a:rPr lang="en-US" baseline="0" dirty="0" smtClean="0"/>
              <a:t> impervious to water, i</a:t>
            </a:r>
            <a:r>
              <a:rPr lang="en-US" dirty="0" smtClean="0"/>
              <a:t>t is remarkable that four species of salmon,</a:t>
            </a:r>
            <a:r>
              <a:rPr lang="en-US" baseline="0" dirty="0" smtClean="0"/>
              <a:t> including the Endangered Chinook salmon, still spawn in North Creek.  North Creek Forest is significant watershed feature, and is thus vital to its health and the salmon species and Steelhead it hosts.</a:t>
            </a:r>
            <a:endParaRPr lang="en-US" dirty="0"/>
          </a:p>
        </p:txBody>
      </p:sp>
      <p:sp>
        <p:nvSpPr>
          <p:cNvPr id="4" name="Slide Number Placeholder 3"/>
          <p:cNvSpPr>
            <a:spLocks noGrp="1"/>
          </p:cNvSpPr>
          <p:nvPr>
            <p:ph type="sldNum" sz="quarter" idx="10"/>
          </p:nvPr>
        </p:nvSpPr>
        <p:spPr/>
        <p:txBody>
          <a:bodyPr/>
          <a:lstStyle/>
          <a:p>
            <a:fld id="{3DBAFAA9-2A69-41D4-A1D9-90205B1E4BC4}"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With successful conservation this could be a giant outdoor laboratory inspiring art, science and literature.  </a:t>
            </a:r>
            <a:r>
              <a:rPr lang="en-US" dirty="0" smtClean="0"/>
              <a:t>9,000 students</a:t>
            </a:r>
            <a:r>
              <a:rPr lang="en-US" baseline="0" dirty="0" smtClean="0"/>
              <a:t> are within ½-mile of the forest.  Friends education programs are already underway that use the forest as a learning laboratory. Until the forest is saved these opportunities are very limited. </a:t>
            </a:r>
            <a:endParaRPr lang="en-US" dirty="0"/>
          </a:p>
        </p:txBody>
      </p:sp>
      <p:sp>
        <p:nvSpPr>
          <p:cNvPr id="4" name="Slide Number Placeholder 3"/>
          <p:cNvSpPr>
            <a:spLocks noGrp="1"/>
          </p:cNvSpPr>
          <p:nvPr>
            <p:ph type="sldNum" sz="quarter" idx="10"/>
          </p:nvPr>
        </p:nvSpPr>
        <p:spPr/>
        <p:txBody>
          <a:bodyPr/>
          <a:lstStyle/>
          <a:p>
            <a:fld id="{3DBAFAA9-2A69-41D4-A1D9-90205B1E4BC4}"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Active education programs are already happening in</a:t>
            </a:r>
            <a:r>
              <a:rPr lang="en-US" baseline="0" dirty="0" smtClean="0"/>
              <a:t> North Creek Forest with these schools, ranging from Kindergarten through post graduate research..</a:t>
            </a:r>
            <a:endParaRPr lang="en-US" dirty="0"/>
          </a:p>
        </p:txBody>
      </p:sp>
      <p:sp>
        <p:nvSpPr>
          <p:cNvPr id="4" name="Slide Number Placeholder 3"/>
          <p:cNvSpPr>
            <a:spLocks noGrp="1"/>
          </p:cNvSpPr>
          <p:nvPr>
            <p:ph type="sldNum" sz="quarter" idx="10"/>
          </p:nvPr>
        </p:nvSpPr>
        <p:spPr/>
        <p:txBody>
          <a:bodyPr/>
          <a:lstStyle/>
          <a:p>
            <a:fld id="{3DBAFAA9-2A69-41D4-A1D9-90205B1E4BC4}"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Protecting</a:t>
            </a:r>
            <a:r>
              <a:rPr lang="en-US" baseline="0" dirty="0" smtClean="0"/>
              <a:t> land and making it into a park is one part of the story.  The other is ongoing stewardship.  Along with education, Friends of North Creek Forest, in partnership with the City of Bothell,  is committed to providing stewardship now and into the future. Almost 4000 hours have been donated in less than three years.</a:t>
            </a:r>
            <a:endParaRPr lang="en-US" dirty="0"/>
          </a:p>
        </p:txBody>
      </p:sp>
      <p:sp>
        <p:nvSpPr>
          <p:cNvPr id="4" name="Slide Number Placeholder 3"/>
          <p:cNvSpPr>
            <a:spLocks noGrp="1"/>
          </p:cNvSpPr>
          <p:nvPr>
            <p:ph type="sldNum" sz="quarter" idx="10"/>
          </p:nvPr>
        </p:nvSpPr>
        <p:spPr/>
        <p:txBody>
          <a:bodyPr/>
          <a:lstStyle/>
          <a:p>
            <a:fld id="{3DBAFAA9-2A69-41D4-A1D9-90205B1E4BC4}"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many, many reasons, it is important for our children</a:t>
            </a:r>
            <a:r>
              <a:rPr lang="en-US" baseline="0" dirty="0" smtClean="0"/>
              <a:t> to have access to natural areas. The absence of natural areas has profound implications.  How can </a:t>
            </a:r>
            <a:r>
              <a:rPr lang="en-US" baseline="0" dirty="0" smtClean="0"/>
              <a:t>tomorrow’s </a:t>
            </a:r>
            <a:r>
              <a:rPr lang="en-US" baseline="0" dirty="0" smtClean="0"/>
              <a:t>new adults care about, and care for, the offerings of nature if they never experience it?  Children need places to roam and make discovers. North Creek Forest is special for it’s proximity to so many students.</a:t>
            </a:r>
            <a:endParaRPr lang="en-US" dirty="0"/>
          </a:p>
        </p:txBody>
      </p:sp>
      <p:sp>
        <p:nvSpPr>
          <p:cNvPr id="4" name="Slide Number Placeholder 3"/>
          <p:cNvSpPr>
            <a:spLocks noGrp="1"/>
          </p:cNvSpPr>
          <p:nvPr>
            <p:ph type="sldNum" sz="quarter" idx="10"/>
          </p:nvPr>
        </p:nvSpPr>
        <p:spPr/>
        <p:txBody>
          <a:bodyPr/>
          <a:lstStyle/>
          <a:p>
            <a:fld id="{3DBAFAA9-2A69-41D4-A1D9-90205B1E4BC4}"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In addition to their many tangible benefits, forests provide beautiful, inspirational refuges that nourish our souls.</a:t>
            </a:r>
            <a:endParaRPr lang="en-US" dirty="0"/>
          </a:p>
        </p:txBody>
      </p:sp>
      <p:sp>
        <p:nvSpPr>
          <p:cNvPr id="4" name="Slide Number Placeholder 3"/>
          <p:cNvSpPr>
            <a:spLocks noGrp="1"/>
          </p:cNvSpPr>
          <p:nvPr>
            <p:ph type="sldNum" sz="quarter" idx="10"/>
          </p:nvPr>
        </p:nvSpPr>
        <p:spPr/>
        <p:txBody>
          <a:bodyPr/>
          <a:lstStyle/>
          <a:p>
            <a:fld id="{3DBAFAA9-2A69-41D4-A1D9-90205B1E4BC4}"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forest is</a:t>
            </a:r>
            <a:r>
              <a:rPr lang="en-US" baseline="0" dirty="0" smtClean="0"/>
              <a:t> a strategically important natural area, vital to the well-being of people, salmon, birds, wildlife, clean air and water.  We have a historic opportunity to create a beautiful legacy for present and future generations.  The choice is ours.</a:t>
            </a:r>
            <a:endParaRPr lang="en-US" dirty="0"/>
          </a:p>
        </p:txBody>
      </p:sp>
      <p:sp>
        <p:nvSpPr>
          <p:cNvPr id="4" name="Slide Number Placeholder 3"/>
          <p:cNvSpPr>
            <a:spLocks noGrp="1"/>
          </p:cNvSpPr>
          <p:nvPr>
            <p:ph type="sldNum" sz="quarter" idx="10"/>
          </p:nvPr>
        </p:nvSpPr>
        <p:spPr/>
        <p:txBody>
          <a:bodyPr/>
          <a:lstStyle/>
          <a:p>
            <a:fld id="{3DBAFAA9-2A69-41D4-A1D9-90205B1E4BC4}"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is amazing that a forest of this quality and magnitude exists in a 32,000 person city, contiguous</a:t>
            </a:r>
            <a:r>
              <a:rPr lang="en-US" baseline="0" dirty="0" smtClean="0"/>
              <a:t> to the larger 3.5 million-plus person Seattle metropolitan area...  the 15th largest urban area in the United States.</a:t>
            </a:r>
            <a:endParaRPr lang="en-US" dirty="0"/>
          </a:p>
        </p:txBody>
      </p:sp>
      <p:sp>
        <p:nvSpPr>
          <p:cNvPr id="4" name="Slide Number Placeholder 3"/>
          <p:cNvSpPr>
            <a:spLocks noGrp="1"/>
          </p:cNvSpPr>
          <p:nvPr>
            <p:ph type="sldNum" sz="quarter" idx="10"/>
          </p:nvPr>
        </p:nvSpPr>
        <p:spPr/>
        <p:txBody>
          <a:bodyPr/>
          <a:lstStyle/>
          <a:p>
            <a:fld id="{3DBAFAA9-2A69-41D4-A1D9-90205B1E4BC4}"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we do not act to save the</a:t>
            </a:r>
            <a:r>
              <a:rPr lang="en-US" baseline="0" dirty="0" smtClean="0"/>
              <a:t> forest, this will </a:t>
            </a:r>
            <a:r>
              <a:rPr lang="en-US" baseline="0" dirty="0" smtClean="0"/>
              <a:t>happen.</a:t>
            </a:r>
            <a:endParaRPr lang="en-US" dirty="0"/>
          </a:p>
        </p:txBody>
      </p:sp>
      <p:sp>
        <p:nvSpPr>
          <p:cNvPr id="4" name="Slide Number Placeholder 3"/>
          <p:cNvSpPr>
            <a:spLocks noGrp="1"/>
          </p:cNvSpPr>
          <p:nvPr>
            <p:ph type="sldNum" sz="quarter" idx="10"/>
          </p:nvPr>
        </p:nvSpPr>
        <p:spPr/>
        <p:txBody>
          <a:bodyPr/>
          <a:lstStyle/>
          <a:p>
            <a:fld id="{3DBAFAA9-2A69-41D4-A1D9-90205B1E4BC4}"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All of us have seen this “movie” before.</a:t>
            </a:r>
          </a:p>
        </p:txBody>
      </p:sp>
      <p:sp>
        <p:nvSpPr>
          <p:cNvPr id="4" name="Slide Number Placeholder 3"/>
          <p:cNvSpPr>
            <a:spLocks noGrp="1"/>
          </p:cNvSpPr>
          <p:nvPr>
            <p:ph type="sldNum" sz="quarter" idx="10"/>
          </p:nvPr>
        </p:nvSpPr>
        <p:spPr/>
        <p:txBody>
          <a:bodyPr/>
          <a:lstStyle/>
          <a:p>
            <a:fld id="{3DBAFAA9-2A69-41D4-A1D9-90205B1E4BC4}"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Let’s </a:t>
            </a:r>
            <a:r>
              <a:rPr lang="en-US" baseline="0" dirty="0" smtClean="0"/>
              <a:t>be a part of a different, greener outcome. </a:t>
            </a:r>
            <a:endParaRPr lang="en-US" dirty="0"/>
          </a:p>
        </p:txBody>
      </p:sp>
      <p:sp>
        <p:nvSpPr>
          <p:cNvPr id="4" name="Slide Number Placeholder 3"/>
          <p:cNvSpPr>
            <a:spLocks noGrp="1"/>
          </p:cNvSpPr>
          <p:nvPr>
            <p:ph type="sldNum" sz="quarter" idx="10"/>
          </p:nvPr>
        </p:nvSpPr>
        <p:spPr/>
        <p:txBody>
          <a:bodyPr/>
          <a:lstStyle/>
          <a:p>
            <a:fld id="{3DBAFAA9-2A69-41D4-A1D9-90205B1E4BC4}"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have a different, greener vision for Bothell.  Considering</a:t>
            </a:r>
            <a:r>
              <a:rPr lang="en-US" baseline="0" dirty="0" smtClean="0"/>
              <a:t> that 41 of the 64 acres have already been protected, and that active educational and stewardship programs are currently underway in the forest, we are well on our way to achieving it!  But we cannot do it alone.  We need additional supporters to make this vision a reality.</a:t>
            </a:r>
            <a:endParaRPr lang="en-US" dirty="0"/>
          </a:p>
        </p:txBody>
      </p:sp>
      <p:sp>
        <p:nvSpPr>
          <p:cNvPr id="4" name="Slide Number Placeholder 3"/>
          <p:cNvSpPr>
            <a:spLocks noGrp="1"/>
          </p:cNvSpPr>
          <p:nvPr>
            <p:ph type="sldNum" sz="quarter" idx="10"/>
          </p:nvPr>
        </p:nvSpPr>
        <p:spPr/>
        <p:txBody>
          <a:bodyPr/>
          <a:lstStyle/>
          <a:p>
            <a:fld id="{3DBAFAA9-2A69-41D4-A1D9-90205B1E4BC4}"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what our vision looks like in the form</a:t>
            </a:r>
            <a:r>
              <a:rPr lang="en-US" baseline="0" dirty="0" smtClean="0"/>
              <a:t> of a drawing.  This is what the future can hold in Bothell’s North Creek Forest with your help.</a:t>
            </a:r>
            <a:endParaRPr lang="en-US" dirty="0"/>
          </a:p>
        </p:txBody>
      </p:sp>
      <p:sp>
        <p:nvSpPr>
          <p:cNvPr id="4" name="Slide Number Placeholder 3"/>
          <p:cNvSpPr>
            <a:spLocks noGrp="1"/>
          </p:cNvSpPr>
          <p:nvPr>
            <p:ph type="sldNum" sz="quarter" idx="10"/>
          </p:nvPr>
        </p:nvSpPr>
        <p:spPr/>
        <p:txBody>
          <a:bodyPr/>
          <a:lstStyle/>
          <a:p>
            <a:fld id="{3DBAFAA9-2A69-41D4-A1D9-90205B1E4BC4}"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Saving North</a:t>
            </a:r>
            <a:r>
              <a:rPr lang="en-US" baseline="0" dirty="0" smtClean="0"/>
              <a:t> Creek Forest fits hand-in-glove with Bothell’s downtown renovation and its status as a Tree City.  Bothell can become a model city of the future if it saves its natural areas while transforming its urban areas.  It is a golden opportunity for this city to get it right!</a:t>
            </a:r>
            <a:endParaRPr lang="en-US" dirty="0"/>
          </a:p>
        </p:txBody>
      </p:sp>
      <p:sp>
        <p:nvSpPr>
          <p:cNvPr id="4" name="Slide Number Placeholder 3"/>
          <p:cNvSpPr>
            <a:spLocks noGrp="1"/>
          </p:cNvSpPr>
          <p:nvPr>
            <p:ph type="sldNum" sz="quarter" idx="10"/>
          </p:nvPr>
        </p:nvSpPr>
        <p:spPr/>
        <p:txBody>
          <a:bodyPr/>
          <a:lstStyle/>
          <a:p>
            <a:fld id="{3DBAFAA9-2A69-41D4-A1D9-90205B1E4BC4}"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Keeping large green corridors like</a:t>
            </a:r>
            <a:r>
              <a:rPr lang="en-US" baseline="0" dirty="0" smtClean="0"/>
              <a:t> this one keeps them viable in the future as places for people, fish and wildlife.  It also makes them outstanding recreational areas.  North Creek Forest is a keystone natural area to the integrity of this green corridor. But development is attractive to remaining owners. This is the location of the clear-cut you saw earlier.</a:t>
            </a:r>
            <a:endParaRPr lang="en-US" dirty="0"/>
          </a:p>
        </p:txBody>
      </p:sp>
      <p:sp>
        <p:nvSpPr>
          <p:cNvPr id="4" name="Slide Number Placeholder 3"/>
          <p:cNvSpPr>
            <a:spLocks noGrp="1"/>
          </p:cNvSpPr>
          <p:nvPr>
            <p:ph type="sldNum" sz="quarter" idx="10"/>
          </p:nvPr>
        </p:nvSpPr>
        <p:spPr/>
        <p:txBody>
          <a:bodyPr/>
          <a:lstStyle/>
          <a:p>
            <a:fld id="{3DBAFAA9-2A69-41D4-A1D9-90205B1E4BC4}"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was true long ago</a:t>
            </a:r>
            <a:r>
              <a:rPr lang="en-US" baseline="0" dirty="0" smtClean="0"/>
              <a:t> when Mark Twain wrote these words, and even more true now that natural areas have become so rare.</a:t>
            </a:r>
            <a:endParaRPr lang="en-US" dirty="0"/>
          </a:p>
        </p:txBody>
      </p:sp>
      <p:sp>
        <p:nvSpPr>
          <p:cNvPr id="4" name="Slide Number Placeholder 3"/>
          <p:cNvSpPr>
            <a:spLocks noGrp="1"/>
          </p:cNvSpPr>
          <p:nvPr>
            <p:ph type="sldNum" sz="quarter" idx="10"/>
          </p:nvPr>
        </p:nvSpPr>
        <p:spPr/>
        <p:txBody>
          <a:bodyPr/>
          <a:lstStyle/>
          <a:p>
            <a:fld id="{3DBAFAA9-2A69-41D4-A1D9-90205B1E4BC4}"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is the time to make this project happen.  Their is a harmonic convergence of events:  the economy, the willing sellers, </a:t>
            </a:r>
            <a:r>
              <a:rPr lang="en-US" baseline="0" dirty="0" smtClean="0"/>
              <a:t> </a:t>
            </a:r>
            <a:r>
              <a:rPr lang="en-US" dirty="0" smtClean="0"/>
              <a:t>the downtown Bothell re-development, all underscore the importance</a:t>
            </a:r>
            <a:r>
              <a:rPr lang="en-US" baseline="0" dirty="0" smtClean="0"/>
              <a:t> of saving this forest while we still can!</a:t>
            </a:r>
            <a:endParaRPr lang="en-US" dirty="0"/>
          </a:p>
        </p:txBody>
      </p:sp>
      <p:sp>
        <p:nvSpPr>
          <p:cNvPr id="4" name="Slide Number Placeholder 3"/>
          <p:cNvSpPr>
            <a:spLocks noGrp="1"/>
          </p:cNvSpPr>
          <p:nvPr>
            <p:ph type="sldNum" sz="quarter" idx="10"/>
          </p:nvPr>
        </p:nvSpPr>
        <p:spPr/>
        <p:txBody>
          <a:bodyPr/>
          <a:lstStyle/>
          <a:p>
            <a:fld id="{3DBAFAA9-2A69-41D4-A1D9-90205B1E4BC4}"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Of NC forest’s 64 acres, 41.5</a:t>
            </a:r>
            <a:r>
              <a:rPr lang="en-US" baseline="0" dirty="0" smtClean="0"/>
              <a:t> have been protected.  We need to purchase 22 more to sufficiently protect the forest.  The two owners of these remaining three parcels are willing sellers.</a:t>
            </a:r>
            <a:endParaRPr lang="en-US" dirty="0"/>
          </a:p>
        </p:txBody>
      </p:sp>
      <p:sp>
        <p:nvSpPr>
          <p:cNvPr id="4" name="Slide Number Placeholder 3"/>
          <p:cNvSpPr>
            <a:spLocks noGrp="1"/>
          </p:cNvSpPr>
          <p:nvPr>
            <p:ph type="sldNum" sz="quarter" idx="10"/>
          </p:nvPr>
        </p:nvSpPr>
        <p:spPr/>
        <p:txBody>
          <a:bodyPr/>
          <a:lstStyle/>
          <a:p>
            <a:fld id="{3DBAFAA9-2A69-41D4-A1D9-90205B1E4BC4}"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Richard </a:t>
            </a:r>
            <a:r>
              <a:rPr lang="en-US" dirty="0" err="1" smtClean="0"/>
              <a:t>Louv</a:t>
            </a:r>
            <a:r>
              <a:rPr lang="en-US" baseline="0" dirty="0" smtClean="0"/>
              <a:t>, in his seminal book, wrote eloquently about the importance of places like North Creek Forest to our youth.  We could not agree </a:t>
            </a:r>
            <a:r>
              <a:rPr lang="en-US" baseline="0" dirty="0" smtClean="0"/>
              <a:t>with him more. </a:t>
            </a:r>
            <a:r>
              <a:rPr lang="en-US" baseline="0" dirty="0" smtClean="0"/>
              <a:t>Once our natural are gone they are gone forever.</a:t>
            </a:r>
            <a:endParaRPr lang="en-US" dirty="0"/>
          </a:p>
        </p:txBody>
      </p:sp>
      <p:sp>
        <p:nvSpPr>
          <p:cNvPr id="4" name="Slide Number Placeholder 3"/>
          <p:cNvSpPr>
            <a:spLocks noGrp="1"/>
          </p:cNvSpPr>
          <p:nvPr>
            <p:ph type="sldNum" sz="quarter" idx="10"/>
          </p:nvPr>
        </p:nvSpPr>
        <p:spPr/>
        <p:txBody>
          <a:bodyPr/>
          <a:lstStyle/>
          <a:p>
            <a:fld id="{3DBAFAA9-2A69-41D4-A1D9-90205B1E4BC4}"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a:t>
            </a:r>
            <a:r>
              <a:rPr lang="en-US" dirty="0" smtClean="0"/>
              <a:t>this final phase we</a:t>
            </a:r>
            <a:r>
              <a:rPr lang="en-US" baseline="0" dirty="0" smtClean="0"/>
              <a:t> need $2.52 M.</a:t>
            </a:r>
          </a:p>
          <a:p>
            <a:r>
              <a:rPr lang="en-US" dirty="0" smtClean="0"/>
              <a:t>Almost </a:t>
            </a:r>
            <a:r>
              <a:rPr lang="en-US" dirty="0" smtClean="0"/>
              <a:t>$</a:t>
            </a:r>
            <a:r>
              <a:rPr lang="en-US" dirty="0" smtClean="0"/>
              <a:t>700,000 has been raised.</a:t>
            </a:r>
            <a:endParaRPr lang="en-US" dirty="0" smtClean="0"/>
          </a:p>
          <a:p>
            <a:r>
              <a:rPr lang="en-US" dirty="0" smtClean="0"/>
              <a:t>We need $1.8 M more</a:t>
            </a:r>
            <a:r>
              <a:rPr lang="en-US" baseline="0" dirty="0" smtClean="0"/>
              <a:t> and a vision of an intact forest will come true</a:t>
            </a:r>
            <a:r>
              <a:rPr lang="en-US" dirty="0" smtClean="0"/>
              <a:t>.</a:t>
            </a:r>
            <a:endParaRPr lang="en-US" dirty="0"/>
          </a:p>
        </p:txBody>
      </p:sp>
      <p:sp>
        <p:nvSpPr>
          <p:cNvPr id="4" name="Slide Number Placeholder 3"/>
          <p:cNvSpPr>
            <a:spLocks noGrp="1"/>
          </p:cNvSpPr>
          <p:nvPr>
            <p:ph type="sldNum" sz="quarter" idx="10"/>
          </p:nvPr>
        </p:nvSpPr>
        <p:spPr/>
        <p:txBody>
          <a:bodyPr/>
          <a:lstStyle/>
          <a:p>
            <a:fld id="{3DBAFAA9-2A69-41D4-A1D9-90205B1E4BC4}"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our campaign budget to acquire and steward North Creek Forest.  It is a lean budget, made</a:t>
            </a:r>
            <a:r>
              <a:rPr lang="en-US" baseline="0" dirty="0" smtClean="0"/>
              <a:t> leaner by hours of volunteer labor that we have been able to </a:t>
            </a:r>
            <a:r>
              <a:rPr lang="en-US" baseline="0" dirty="0" err="1" smtClean="0"/>
              <a:t>marshall</a:t>
            </a:r>
            <a:r>
              <a:rPr lang="en-US" baseline="0" dirty="0" smtClean="0"/>
              <a:t>, and plan to continue marshalling in the future.</a:t>
            </a:r>
            <a:endParaRPr lang="en-US" dirty="0"/>
          </a:p>
        </p:txBody>
      </p:sp>
      <p:sp>
        <p:nvSpPr>
          <p:cNvPr id="4" name="Slide Number Placeholder 3"/>
          <p:cNvSpPr>
            <a:spLocks noGrp="1"/>
          </p:cNvSpPr>
          <p:nvPr>
            <p:ph type="sldNum" sz="quarter" idx="10"/>
          </p:nvPr>
        </p:nvSpPr>
        <p:spPr/>
        <p:txBody>
          <a:bodyPr/>
          <a:lstStyle/>
          <a:p>
            <a:fld id="{3DBAFAA9-2A69-41D4-A1D9-90205B1E4BC4}"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have benefited</a:t>
            </a:r>
            <a:r>
              <a:rPr lang="en-US" baseline="0" dirty="0" smtClean="0"/>
              <a:t> from tremendous support from public sector grants.  </a:t>
            </a:r>
            <a:r>
              <a:rPr lang="en-US" dirty="0" smtClean="0"/>
              <a:t>In this quiet stage of the campaign we are especially seeking private lead</a:t>
            </a:r>
            <a:r>
              <a:rPr lang="en-US" baseline="0" dirty="0" smtClean="0"/>
              <a:t> gifts at the $100k and above level.</a:t>
            </a:r>
            <a:endParaRPr lang="en-US" dirty="0"/>
          </a:p>
        </p:txBody>
      </p:sp>
      <p:sp>
        <p:nvSpPr>
          <p:cNvPr id="4" name="Slide Number Placeholder 3"/>
          <p:cNvSpPr>
            <a:spLocks noGrp="1"/>
          </p:cNvSpPr>
          <p:nvPr>
            <p:ph type="sldNum" sz="quarter" idx="10"/>
          </p:nvPr>
        </p:nvSpPr>
        <p:spPr/>
        <p:txBody>
          <a:bodyPr/>
          <a:lstStyle/>
          <a:p>
            <a:fld id="{3DBAFAA9-2A69-41D4-A1D9-90205B1E4BC4}"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a:t>
            </a:r>
            <a:r>
              <a:rPr lang="en-US" baseline="0" dirty="0" smtClean="0"/>
              <a:t> the left are requests now underway. On the right are our first requests to be made in the first quarter of 2014.</a:t>
            </a:r>
            <a:endParaRPr lang="en-US" dirty="0"/>
          </a:p>
        </p:txBody>
      </p:sp>
      <p:sp>
        <p:nvSpPr>
          <p:cNvPr id="4" name="Slide Number Placeholder 3"/>
          <p:cNvSpPr>
            <a:spLocks noGrp="1"/>
          </p:cNvSpPr>
          <p:nvPr>
            <p:ph type="sldNum" sz="quarter" idx="10"/>
          </p:nvPr>
        </p:nvSpPr>
        <p:spPr/>
        <p:txBody>
          <a:bodyPr/>
          <a:lstStyle/>
          <a:p>
            <a:fld id="{3DBAFAA9-2A69-41D4-A1D9-90205B1E4BC4}" type="slidenum">
              <a:rPr lang="en-US" smtClean="0"/>
              <a:pPr/>
              <a:t>33</a:t>
            </a:fld>
            <a:endParaRPr lang="en-US" dirty="0"/>
          </a:p>
        </p:txBody>
      </p:sp>
    </p:spTree>
    <p:extLst>
      <p:ext uri="{BB962C8B-B14F-4D97-AF65-F5344CB8AC3E}">
        <p14:creationId xmlns:p14="http://schemas.microsoft.com/office/powerpoint/2010/main" val="15402341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Who is running this operation?  A deeply committed, competent group of people</a:t>
            </a:r>
            <a:r>
              <a:rPr lang="en-US" baseline="0" dirty="0" smtClean="0"/>
              <a:t> – all who have a stake in the forest’s protection.  Most of our board members live and work within site of the forest.  </a:t>
            </a:r>
            <a:endParaRPr lang="en-US" dirty="0"/>
          </a:p>
        </p:txBody>
      </p:sp>
      <p:sp>
        <p:nvSpPr>
          <p:cNvPr id="4" name="Slide Number Placeholder 3"/>
          <p:cNvSpPr>
            <a:spLocks noGrp="1"/>
          </p:cNvSpPr>
          <p:nvPr>
            <p:ph type="sldNum" sz="quarter" idx="10"/>
          </p:nvPr>
        </p:nvSpPr>
        <p:spPr/>
        <p:txBody>
          <a:bodyPr/>
          <a:lstStyle/>
          <a:p>
            <a:fld id="{3DBAFAA9-2A69-41D4-A1D9-90205B1E4BC4}"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Please consider joining us in our effort to create a North</a:t>
            </a:r>
            <a:r>
              <a:rPr lang="en-US" b="1" baseline="0" dirty="0" smtClean="0"/>
              <a:t> Creek Forest refuge and park.  You can be a part of the solution... part of a positive green legacy.</a:t>
            </a:r>
            <a:endParaRPr lang="en-US" b="1" dirty="0"/>
          </a:p>
        </p:txBody>
      </p:sp>
      <p:sp>
        <p:nvSpPr>
          <p:cNvPr id="4" name="Slide Number Placeholder 3"/>
          <p:cNvSpPr>
            <a:spLocks noGrp="1"/>
          </p:cNvSpPr>
          <p:nvPr>
            <p:ph type="sldNum" sz="quarter" idx="10"/>
          </p:nvPr>
        </p:nvSpPr>
        <p:spPr/>
        <p:txBody>
          <a:bodyPr/>
          <a:lstStyle/>
          <a:p>
            <a:fld id="{896CDAE2-D2DF-C349-B923-5407DA021860}" type="slidenum">
              <a:rPr lang="en-US" smtClean="0"/>
              <a:pPr/>
              <a:t>35</a:t>
            </a:fld>
            <a:endParaRPr lang="en-US" dirty="0"/>
          </a:p>
        </p:txBody>
      </p:sp>
    </p:spTree>
    <p:extLst>
      <p:ext uri="{BB962C8B-B14F-4D97-AF65-F5344CB8AC3E}">
        <p14:creationId xmlns:p14="http://schemas.microsoft.com/office/powerpoint/2010/main" val="1650545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Bothell is a fast-growing city where the open spaces will be developed unless we consciously protect them.  Doing so will help the city live up to its slogan for years to come.</a:t>
            </a:r>
            <a:r>
              <a:rPr lang="en-US" baseline="0" dirty="0" smtClean="0"/>
              <a:t>  We think it will help Bothell’s economic development too.</a:t>
            </a:r>
            <a:endParaRPr lang="en-US" dirty="0"/>
          </a:p>
        </p:txBody>
      </p:sp>
      <p:sp>
        <p:nvSpPr>
          <p:cNvPr id="4" name="Slide Number Placeholder 3"/>
          <p:cNvSpPr>
            <a:spLocks noGrp="1"/>
          </p:cNvSpPr>
          <p:nvPr>
            <p:ph type="sldNum" sz="quarter" idx="10"/>
          </p:nvPr>
        </p:nvSpPr>
        <p:spPr/>
        <p:txBody>
          <a:bodyPr/>
          <a:lstStyle/>
          <a:p>
            <a:fld id="{3DBAFAA9-2A69-41D4-A1D9-90205B1E4BC4}"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North</a:t>
            </a:r>
            <a:r>
              <a:rPr lang="en-US" baseline="0" dirty="0" smtClean="0"/>
              <a:t> Creek Forest is located one mile northeast of downtown Bothell, straddling the border of King and Snohomish Counties.  It is linked to a green corridor and and natural matrix that connects all the way from the forest to Lake Washington.</a:t>
            </a:r>
            <a:endParaRPr lang="en-US" dirty="0"/>
          </a:p>
        </p:txBody>
      </p:sp>
      <p:sp>
        <p:nvSpPr>
          <p:cNvPr id="4" name="Slide Number Placeholder 3"/>
          <p:cNvSpPr>
            <a:spLocks noGrp="1"/>
          </p:cNvSpPr>
          <p:nvPr>
            <p:ph type="sldNum" sz="quarter" idx="10"/>
          </p:nvPr>
        </p:nvSpPr>
        <p:spPr/>
        <p:txBody>
          <a:bodyPr/>
          <a:lstStyle/>
          <a:p>
            <a:fld id="{3DBAFAA9-2A69-41D4-A1D9-90205B1E4BC4}"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take a trip from the forest downstream.  Here is the first stop,</a:t>
            </a:r>
            <a:r>
              <a:rPr lang="en-US" baseline="0" dirty="0" smtClean="0"/>
              <a:t> just below and east of the forest.  North Creek flows trough a business park with restored wetlands. </a:t>
            </a:r>
            <a:endParaRPr lang="en-US" dirty="0"/>
          </a:p>
        </p:txBody>
      </p:sp>
      <p:sp>
        <p:nvSpPr>
          <p:cNvPr id="4" name="Slide Number Placeholder 3"/>
          <p:cNvSpPr>
            <a:spLocks noGrp="1"/>
          </p:cNvSpPr>
          <p:nvPr>
            <p:ph type="sldNum" sz="quarter" idx="10"/>
          </p:nvPr>
        </p:nvSpPr>
        <p:spPr/>
        <p:txBody>
          <a:bodyPr/>
          <a:lstStyle/>
          <a:p>
            <a:fld id="{3DBAFAA9-2A69-41D4-A1D9-90205B1E4BC4}"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Waters from</a:t>
            </a:r>
            <a:r>
              <a:rPr lang="en-US" baseline="0" dirty="0" smtClean="0"/>
              <a:t> the forest recharge the UW Bothell wetlands. It was once the the </a:t>
            </a:r>
            <a:r>
              <a:rPr lang="en-US" baseline="0" dirty="0" smtClean="0"/>
              <a:t>largest </a:t>
            </a:r>
            <a:r>
              <a:rPr lang="en-US" baseline="0" dirty="0" smtClean="0"/>
              <a:t>successful wetland restoration in the United States. It serves as a major watershed feature, recharged by North Creek and water flowing through North Creek Forest. UW Bothell, one of the first to call for saving North Creek Forest, also engages students in restoration ecology programs in the forest hosted by Friends.</a:t>
            </a:r>
            <a:endParaRPr lang="en-US" dirty="0"/>
          </a:p>
        </p:txBody>
      </p:sp>
      <p:sp>
        <p:nvSpPr>
          <p:cNvPr id="4" name="Slide Number Placeholder 3"/>
          <p:cNvSpPr>
            <a:spLocks noGrp="1"/>
          </p:cNvSpPr>
          <p:nvPr>
            <p:ph type="sldNum" sz="quarter" idx="10"/>
          </p:nvPr>
        </p:nvSpPr>
        <p:spPr/>
        <p:txBody>
          <a:bodyPr/>
          <a:lstStyle/>
          <a:p>
            <a:fld id="{3DBAFAA9-2A69-41D4-A1D9-90205B1E4BC4}"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Just below UW Bothell campus, North</a:t>
            </a:r>
            <a:r>
              <a:rPr lang="en-US" baseline="0" dirty="0" smtClean="0"/>
              <a:t> Creek enters The Sammamish River which flows west to Lake Washington through Bothell Landing Park and alongside the popular Sammamish River bicycle/pedestrian trail.  This trail extends, via a spur through UW Bothell, north to within 1/8-mile of North Creek Forest. </a:t>
            </a:r>
            <a:endParaRPr lang="en-US" dirty="0"/>
          </a:p>
        </p:txBody>
      </p:sp>
      <p:sp>
        <p:nvSpPr>
          <p:cNvPr id="4" name="Slide Number Placeholder 3"/>
          <p:cNvSpPr>
            <a:spLocks noGrp="1"/>
          </p:cNvSpPr>
          <p:nvPr>
            <p:ph type="sldNum" sz="quarter" idx="10"/>
          </p:nvPr>
        </p:nvSpPr>
        <p:spPr/>
        <p:txBody>
          <a:bodyPr/>
          <a:lstStyle/>
          <a:p>
            <a:fld id="{3DBAFAA9-2A69-41D4-A1D9-90205B1E4BC4}"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Let’s look at the forest more closely. North Creek Forest is an ecologically significant large, mature forest located in a rapidly-growing urban area.</a:t>
            </a:r>
            <a:endParaRPr lang="en-US" dirty="0"/>
          </a:p>
        </p:txBody>
      </p:sp>
      <p:sp>
        <p:nvSpPr>
          <p:cNvPr id="4" name="Slide Number Placeholder 3"/>
          <p:cNvSpPr>
            <a:spLocks noGrp="1"/>
          </p:cNvSpPr>
          <p:nvPr>
            <p:ph type="sldNum" sz="quarter" idx="10"/>
          </p:nvPr>
        </p:nvSpPr>
        <p:spPr/>
        <p:txBody>
          <a:bodyPr/>
          <a:lstStyle/>
          <a:p>
            <a:fld id="{3DBAFAA9-2A69-41D4-A1D9-90205B1E4BC4}"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64EEDE83-D62B-4A4D-9B34-BB3EDF95FD03}" type="datetimeFigureOut">
              <a:rPr lang="en-US" smtClean="0"/>
              <a:pPr/>
              <a:t>2/9/14</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04008E4C-B97E-4C7B-9F8B-268D069746C1}"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4EEDE83-D62B-4A4D-9B34-BB3EDF95FD03}" type="datetimeFigureOut">
              <a:rPr lang="en-US" smtClean="0"/>
              <a:pPr/>
              <a:t>2/9/14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008E4C-B97E-4C7B-9F8B-268D069746C1}"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4EEDE83-D62B-4A4D-9B34-BB3EDF95FD03}" type="datetimeFigureOut">
              <a:rPr lang="en-US" smtClean="0"/>
              <a:pPr/>
              <a:t>2/9/14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008E4C-B97E-4C7B-9F8B-268D069746C1}"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4EEDE83-D62B-4A4D-9B34-BB3EDF95FD03}" type="datetimeFigureOut">
              <a:rPr lang="en-US" smtClean="0"/>
              <a:pPr/>
              <a:t>2/9/14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008E4C-B97E-4C7B-9F8B-268D069746C1}"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4EEDE83-D62B-4A4D-9B34-BB3EDF95FD03}" type="datetimeFigureOut">
              <a:rPr lang="en-US" smtClean="0"/>
              <a:pPr/>
              <a:t>2/9/14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008E4C-B97E-4C7B-9F8B-268D069746C1}"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4EEDE83-D62B-4A4D-9B34-BB3EDF95FD03}" type="datetimeFigureOut">
              <a:rPr lang="en-US" smtClean="0"/>
              <a:pPr/>
              <a:t>2/9/14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008E4C-B97E-4C7B-9F8B-268D069746C1}"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64EEDE83-D62B-4A4D-9B34-BB3EDF95FD03}" type="datetimeFigureOut">
              <a:rPr lang="en-US" smtClean="0"/>
              <a:pPr/>
              <a:t>2/9/14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4008E4C-B97E-4C7B-9F8B-268D069746C1}"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4EEDE83-D62B-4A4D-9B34-BB3EDF95FD03}" type="datetimeFigureOut">
              <a:rPr lang="en-US" smtClean="0"/>
              <a:pPr/>
              <a:t>2/9/14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008E4C-B97E-4C7B-9F8B-268D069746C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EDE83-D62B-4A4D-9B34-BB3EDF95FD03}" type="datetimeFigureOut">
              <a:rPr lang="en-US" smtClean="0"/>
              <a:pPr/>
              <a:t>2/9/14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4008E4C-B97E-4C7B-9F8B-268D069746C1}"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4EEDE83-D62B-4A4D-9B34-BB3EDF95FD03}" type="datetimeFigureOut">
              <a:rPr lang="en-US" smtClean="0"/>
              <a:pPr/>
              <a:t>2/9/14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008E4C-B97E-4C7B-9F8B-268D069746C1}"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4EEDE83-D62B-4A4D-9B34-BB3EDF95FD03}" type="datetimeFigureOut">
              <a:rPr lang="en-US" smtClean="0"/>
              <a:pPr/>
              <a:t>2/9/14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77200" y="6356350"/>
            <a:ext cx="609600" cy="365125"/>
          </a:xfrm>
        </p:spPr>
        <p:txBody>
          <a:bodyPr/>
          <a:lstStyle/>
          <a:p>
            <a:fld id="{04008E4C-B97E-4C7B-9F8B-268D069746C1}" type="slidenum">
              <a:rPr lang="en-US" smtClean="0"/>
              <a:pPr/>
              <a:t>‹#›</a:t>
            </a:fld>
            <a:endParaRPr lang="en-US"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64EEDE83-D62B-4A4D-9B34-BB3EDF95FD03}" type="datetimeFigureOut">
              <a:rPr lang="en-US" smtClean="0"/>
              <a:pPr/>
              <a:t>2/9/14</a:t>
            </a:fld>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4008E4C-B97E-4C7B-9F8B-268D069746C1}" type="slidenum">
              <a:rPr lang="en-US" smtClean="0"/>
              <a:pPr/>
              <a:t>‹#›</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w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3.jpeg"/><Relationship Id="rId7"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wmf"/><Relationship Id="rId4"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5.jp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6.jpeg"/><Relationship Id="rId5" Type="http://schemas.openxmlformats.org/officeDocument/2006/relationships/image" Target="../media/image35.jp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3.wmf"/><Relationship Id="rId4" Type="http://schemas.openxmlformats.org/officeDocument/2006/relationships/image" Target="../media/image45.jpeg"/><Relationship Id="rId5"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wmf"/></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3.wmf"/><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48.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48.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48.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ree canopy.jpg"/>
          <p:cNvPicPr>
            <a:picLocks noChangeAspect="1"/>
          </p:cNvPicPr>
          <p:nvPr/>
        </p:nvPicPr>
        <p:blipFill>
          <a:blip r:embed="rId3" cstate="print"/>
          <a:stretch>
            <a:fillRect/>
          </a:stretch>
        </p:blipFill>
        <p:spPr>
          <a:xfrm>
            <a:off x="5715" y="0"/>
            <a:ext cx="9138285" cy="6858000"/>
          </a:xfrm>
          <a:prstGeom prst="rect">
            <a:avLst/>
          </a:prstGeom>
        </p:spPr>
      </p:pic>
      <p:sp>
        <p:nvSpPr>
          <p:cNvPr id="15" name="Title 1"/>
          <p:cNvSpPr>
            <a:spLocks noGrp="1"/>
          </p:cNvSpPr>
          <p:nvPr>
            <p:ph type="ctrTitle"/>
          </p:nvPr>
        </p:nvSpPr>
        <p:spPr>
          <a:xfrm>
            <a:off x="911352" y="2895600"/>
            <a:ext cx="7851648" cy="1828800"/>
          </a:xfrm>
        </p:spPr>
        <p:txBody>
          <a:bodyPr/>
          <a:lstStyle/>
          <a:p>
            <a:r>
              <a:rPr lang="en-US" dirty="0" smtClean="0"/>
              <a:t>Bothell’s Last Great Forest</a:t>
            </a:r>
            <a:endParaRPr lang="en-US" dirty="0"/>
          </a:p>
        </p:txBody>
      </p:sp>
      <p:pic>
        <p:nvPicPr>
          <p:cNvPr id="16" name="Picture 2" descr="C:\Users\Owner\AppData\Local\Microsoft\Windows\Temporary Internet Files\Content.IE5\YO95X69D\MC900020483[1].wmf"/>
          <p:cNvPicPr>
            <a:picLocks noChangeAspect="1" noChangeArrowheads="1"/>
          </p:cNvPicPr>
          <p:nvPr/>
        </p:nvPicPr>
        <p:blipFill>
          <a:blip r:embed="rId4" cstate="print"/>
          <a:srcRect/>
          <a:stretch>
            <a:fillRect/>
          </a:stretch>
        </p:blipFill>
        <p:spPr bwMode="auto">
          <a:xfrm>
            <a:off x="4827727" y="4826203"/>
            <a:ext cx="1725473" cy="888797"/>
          </a:xfrm>
          <a:prstGeom prst="rect">
            <a:avLst/>
          </a:prstGeom>
          <a:noFill/>
        </p:spPr>
      </p:pic>
      <p:sp>
        <p:nvSpPr>
          <p:cNvPr id="6" name="Rectangle 5"/>
          <p:cNvSpPr/>
          <p:nvPr/>
        </p:nvSpPr>
        <p:spPr>
          <a:xfrm>
            <a:off x="3910549" y="2838271"/>
            <a:ext cx="2337851" cy="1200329"/>
          </a:xfrm>
          <a:prstGeom prst="rect">
            <a:avLst/>
          </a:prstGeom>
        </p:spPr>
        <p:txBody>
          <a:bodyPr wrap="square">
            <a:spAutoFit/>
          </a:bodyPr>
          <a:lstStyle/>
          <a:p>
            <a:r>
              <a:rPr lang="en-US" sz="3600" b="1" dirty="0" smtClean="0">
                <a:solidFill>
                  <a:schemeClr val="tx2">
                    <a:lumMod val="50000"/>
                  </a:schemeClr>
                </a:solidFill>
              </a:rPr>
              <a:t>                </a:t>
            </a:r>
            <a:r>
              <a:rPr lang="en-US" sz="3600" b="1" i="1" dirty="0" smtClean="0">
                <a:solidFill>
                  <a:schemeClr val="tx2">
                    <a:lumMod val="50000"/>
                  </a:schemeClr>
                </a:solidFill>
                <a:latin typeface="+mj-lt"/>
              </a:rPr>
              <a:t>Save</a:t>
            </a:r>
            <a:endParaRPr lang="en-US" sz="3600" b="1" i="1" dirty="0">
              <a:solidFill>
                <a:schemeClr val="tx2">
                  <a:lumMod val="50000"/>
                </a:schemeClr>
              </a:solidFill>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C Forest and Wetlands 010.JPG"/>
          <p:cNvPicPr>
            <a:picLocks noChangeAspect="1"/>
          </p:cNvPicPr>
          <p:nvPr/>
        </p:nvPicPr>
        <p:blipFill>
          <a:blip r:embed="rId3" cstate="print"/>
          <a:stretch>
            <a:fillRect/>
          </a:stretch>
        </p:blipFill>
        <p:spPr>
          <a:xfrm>
            <a:off x="0" y="0"/>
            <a:ext cx="9143999" cy="6858000"/>
          </a:xfrm>
          <a:prstGeom prst="rect">
            <a:avLst/>
          </a:prstGeom>
        </p:spPr>
      </p:pic>
      <p:sp>
        <p:nvSpPr>
          <p:cNvPr id="2" name="Title 1"/>
          <p:cNvSpPr>
            <a:spLocks noGrp="1"/>
          </p:cNvSpPr>
          <p:nvPr>
            <p:ph type="title"/>
          </p:nvPr>
        </p:nvSpPr>
        <p:spPr>
          <a:xfrm>
            <a:off x="990600" y="1066800"/>
            <a:ext cx="7010400" cy="685800"/>
          </a:xfrm>
          <a:solidFill>
            <a:schemeClr val="accent6">
              <a:lumMod val="60000"/>
              <a:lumOff val="40000"/>
            </a:schemeClr>
          </a:solidFill>
          <a:ln w="57150" cmpd="sng">
            <a:solidFill>
              <a:srgbClr val="000000"/>
            </a:solidFill>
          </a:ln>
        </p:spPr>
        <p:txBody>
          <a:bodyPr>
            <a:normAutofit fontScale="90000"/>
          </a:bodyPr>
          <a:lstStyle/>
          <a:p>
            <a:pPr algn="ctr"/>
            <a:r>
              <a:rPr lang="en-US" dirty="0" smtClean="0">
                <a:ln w="12700">
                  <a:solidFill>
                    <a:schemeClr val="bg2">
                      <a:shade val="75000"/>
                      <a:alpha val="25000"/>
                    </a:schemeClr>
                  </a:solidFill>
                  <a:prstDash val="solid"/>
                  <a:round/>
                </a:ln>
                <a:solidFill>
                  <a:schemeClr val="bg1"/>
                </a:solidFill>
                <a:effectLst>
                  <a:outerShdw blurRad="50800" dist="38100" algn="l" rotWithShape="0">
                    <a:schemeClr val="accent6">
                      <a:lumMod val="75000"/>
                      <a:alpha val="57000"/>
                    </a:schemeClr>
                  </a:outerShdw>
                </a:effectLst>
              </a:rPr>
              <a:t>North Creek Forest Residents </a:t>
            </a:r>
            <a:endParaRPr lang="en-US" dirty="0">
              <a:ln w="12700">
                <a:solidFill>
                  <a:schemeClr val="bg2">
                    <a:shade val="75000"/>
                    <a:alpha val="25000"/>
                  </a:schemeClr>
                </a:solidFill>
                <a:prstDash val="solid"/>
                <a:round/>
              </a:ln>
              <a:solidFill>
                <a:schemeClr val="bg1"/>
              </a:solidFill>
              <a:effectLst>
                <a:outerShdw blurRad="50800" dist="38100" algn="l" rotWithShape="0">
                  <a:schemeClr val="accent6">
                    <a:lumMod val="75000"/>
                    <a:alpha val="57000"/>
                  </a:schemeClr>
                </a:outerShdw>
              </a:effectLst>
            </a:endParaRPr>
          </a:p>
        </p:txBody>
      </p:sp>
      <p:sp>
        <p:nvSpPr>
          <p:cNvPr id="3" name="Content Placeholder 2"/>
          <p:cNvSpPr>
            <a:spLocks noGrp="1"/>
          </p:cNvSpPr>
          <p:nvPr>
            <p:ph idx="1"/>
          </p:nvPr>
        </p:nvSpPr>
        <p:spPr>
          <a:xfrm>
            <a:off x="914400" y="2209800"/>
            <a:ext cx="7239000" cy="4114800"/>
          </a:xfrm>
          <a:solidFill>
            <a:schemeClr val="accent1"/>
          </a:solidFill>
          <a:ln w="57150" cmpd="sng">
            <a:solidFill>
              <a:srgbClr val="000000"/>
            </a:solidFill>
          </a:ln>
        </p:spPr>
        <p:txBody>
          <a:bodyPr numCol="2">
            <a:normAutofit/>
          </a:bodyPr>
          <a:lstStyle/>
          <a:p>
            <a:r>
              <a:rPr lang="en-US" sz="2000" dirty="0" smtClean="0">
                <a:solidFill>
                  <a:srgbClr val="006600"/>
                </a:solidFill>
                <a:latin typeface="+mj-lt"/>
              </a:rPr>
              <a:t>Black-tailed Deer</a:t>
            </a:r>
          </a:p>
          <a:p>
            <a:r>
              <a:rPr lang="en-US" sz="2000" dirty="0" smtClean="0">
                <a:solidFill>
                  <a:srgbClr val="006600"/>
                </a:solidFill>
                <a:latin typeface="+mj-lt"/>
              </a:rPr>
              <a:t>Douglas Squirrel</a:t>
            </a:r>
          </a:p>
          <a:p>
            <a:r>
              <a:rPr lang="en-US" sz="2000" dirty="0" smtClean="0">
                <a:solidFill>
                  <a:srgbClr val="006600"/>
                </a:solidFill>
                <a:latin typeface="+mj-lt"/>
              </a:rPr>
              <a:t>Mountain Beaver</a:t>
            </a:r>
          </a:p>
          <a:p>
            <a:r>
              <a:rPr lang="en-US" sz="2000" dirty="0" smtClean="0">
                <a:solidFill>
                  <a:srgbClr val="006600"/>
                </a:solidFill>
                <a:latin typeface="+mj-lt"/>
              </a:rPr>
              <a:t>Barred Owl</a:t>
            </a:r>
          </a:p>
          <a:p>
            <a:r>
              <a:rPr lang="en-US" sz="2000" dirty="0" smtClean="0">
                <a:solidFill>
                  <a:srgbClr val="006600"/>
                </a:solidFill>
                <a:latin typeface="+mj-lt"/>
              </a:rPr>
              <a:t>Western Screech Owl</a:t>
            </a:r>
          </a:p>
          <a:p>
            <a:r>
              <a:rPr lang="en-US" sz="2000" dirty="0" smtClean="0">
                <a:solidFill>
                  <a:srgbClr val="006600"/>
                </a:solidFill>
                <a:latin typeface="+mj-lt"/>
              </a:rPr>
              <a:t>Great Horned Owl</a:t>
            </a:r>
          </a:p>
          <a:p>
            <a:r>
              <a:rPr lang="en-US" sz="2000" dirty="0" smtClean="0">
                <a:solidFill>
                  <a:srgbClr val="006600"/>
                </a:solidFill>
                <a:latin typeface="+mj-lt"/>
              </a:rPr>
              <a:t>Cooper’s Hawk</a:t>
            </a:r>
          </a:p>
          <a:p>
            <a:r>
              <a:rPr lang="en-US" sz="2000" dirty="0" smtClean="0">
                <a:solidFill>
                  <a:srgbClr val="006600"/>
                </a:solidFill>
                <a:latin typeface="+mj-lt"/>
              </a:rPr>
              <a:t>Merlin</a:t>
            </a:r>
          </a:p>
          <a:p>
            <a:r>
              <a:rPr lang="en-US" sz="2000" dirty="0" err="1" smtClean="0">
                <a:solidFill>
                  <a:srgbClr val="006600"/>
                </a:solidFill>
                <a:latin typeface="+mj-lt"/>
              </a:rPr>
              <a:t>Pileated</a:t>
            </a:r>
            <a:r>
              <a:rPr lang="en-US" sz="2000" dirty="0" smtClean="0">
                <a:solidFill>
                  <a:srgbClr val="006600"/>
                </a:solidFill>
                <a:latin typeface="+mj-lt"/>
              </a:rPr>
              <a:t> Woodpecker</a:t>
            </a:r>
          </a:p>
          <a:p>
            <a:r>
              <a:rPr lang="en-US" sz="2000" dirty="0" smtClean="0">
                <a:solidFill>
                  <a:srgbClr val="006600"/>
                </a:solidFill>
                <a:latin typeface="+mj-lt"/>
              </a:rPr>
              <a:t>Pacific Tree Frog</a:t>
            </a:r>
          </a:p>
          <a:p>
            <a:endParaRPr lang="en-US" sz="2000" dirty="0" smtClean="0">
              <a:solidFill>
                <a:srgbClr val="006600"/>
              </a:solidFill>
              <a:latin typeface="+mj-lt"/>
            </a:endParaRPr>
          </a:p>
          <a:p>
            <a:r>
              <a:rPr lang="en-US" sz="2000" dirty="0" smtClean="0">
                <a:solidFill>
                  <a:srgbClr val="006600"/>
                </a:solidFill>
                <a:latin typeface="+mj-lt"/>
              </a:rPr>
              <a:t>Western Hemlock </a:t>
            </a:r>
          </a:p>
          <a:p>
            <a:r>
              <a:rPr lang="en-US" sz="2000" dirty="0" smtClean="0">
                <a:solidFill>
                  <a:srgbClr val="006600"/>
                </a:solidFill>
                <a:latin typeface="+mj-lt"/>
              </a:rPr>
              <a:t>Western Red Cedar</a:t>
            </a:r>
          </a:p>
          <a:p>
            <a:r>
              <a:rPr lang="en-US" sz="2000" dirty="0" smtClean="0">
                <a:solidFill>
                  <a:srgbClr val="006600"/>
                </a:solidFill>
                <a:latin typeface="+mj-lt"/>
              </a:rPr>
              <a:t> Douglas Fir</a:t>
            </a:r>
          </a:p>
          <a:p>
            <a:r>
              <a:rPr lang="en-US" sz="2000" dirty="0" smtClean="0">
                <a:solidFill>
                  <a:srgbClr val="006600"/>
                </a:solidFill>
                <a:latin typeface="+mj-lt"/>
              </a:rPr>
              <a:t> Grand Fir</a:t>
            </a:r>
          </a:p>
          <a:p>
            <a:r>
              <a:rPr lang="en-US" sz="2000" dirty="0" smtClean="0">
                <a:solidFill>
                  <a:srgbClr val="006600"/>
                </a:solidFill>
                <a:latin typeface="+mj-lt"/>
              </a:rPr>
              <a:t> Big Leaf Maple</a:t>
            </a:r>
          </a:p>
          <a:p>
            <a:r>
              <a:rPr lang="en-US" sz="2000" dirty="0" smtClean="0">
                <a:solidFill>
                  <a:srgbClr val="006600"/>
                </a:solidFill>
                <a:latin typeface="+mj-lt"/>
              </a:rPr>
              <a:t> Red Alder</a:t>
            </a:r>
          </a:p>
          <a:p>
            <a:r>
              <a:rPr lang="en-US" sz="2000" dirty="0" smtClean="0">
                <a:solidFill>
                  <a:srgbClr val="006600"/>
                </a:solidFill>
                <a:latin typeface="+mj-lt"/>
              </a:rPr>
              <a:t> Pacific Yew</a:t>
            </a:r>
          </a:p>
          <a:p>
            <a:r>
              <a:rPr lang="en-US" sz="2000" dirty="0" smtClean="0">
                <a:solidFill>
                  <a:srgbClr val="006600"/>
                </a:solidFill>
                <a:latin typeface="+mj-lt"/>
              </a:rPr>
              <a:t> Pacific Dogwood</a:t>
            </a:r>
            <a:r>
              <a:rPr lang="en-US" dirty="0" smtClean="0">
                <a:solidFill>
                  <a:srgbClr val="006600"/>
                </a:solidFill>
                <a:latin typeface="+mj-lt"/>
              </a:rPr>
              <a:t> </a:t>
            </a:r>
          </a:p>
          <a:p>
            <a:r>
              <a:rPr lang="en-US" sz="2000" dirty="0" smtClean="0">
                <a:solidFill>
                  <a:srgbClr val="006600"/>
                </a:solidFill>
                <a:latin typeface="+mj-lt"/>
              </a:rPr>
              <a:t> Cascara Tree</a:t>
            </a:r>
          </a:p>
          <a:p>
            <a:r>
              <a:rPr lang="en-US" sz="2000" dirty="0" smtClean="0">
                <a:solidFill>
                  <a:srgbClr val="006600"/>
                </a:solidFill>
                <a:latin typeface="+mj-lt"/>
              </a:rPr>
              <a:t> Pacific Rhododendron</a:t>
            </a:r>
            <a:endParaRPr lang="en-US" dirty="0">
              <a:solidFill>
                <a:srgbClr val="006600"/>
              </a:solidFill>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229600" cy="1219200"/>
          </a:xfrm>
        </p:spPr>
        <p:txBody>
          <a:bodyPr/>
          <a:lstStyle/>
          <a:p>
            <a:pPr algn="ctr"/>
            <a:r>
              <a:rPr lang="en-US" dirty="0" smtClean="0"/>
              <a:t>Meet a Few</a:t>
            </a:r>
            <a:endParaRPr lang="en-US" dirty="0"/>
          </a:p>
        </p:txBody>
      </p:sp>
      <p:pic>
        <p:nvPicPr>
          <p:cNvPr id="5" name="Picture 4" descr="Big Owl.jpg"/>
          <p:cNvPicPr>
            <a:picLocks noChangeAspect="1"/>
          </p:cNvPicPr>
          <p:nvPr/>
        </p:nvPicPr>
        <p:blipFill>
          <a:blip r:embed="rId3" cstate="print"/>
          <a:stretch>
            <a:fillRect/>
          </a:stretch>
        </p:blipFill>
        <p:spPr>
          <a:xfrm>
            <a:off x="609600" y="850417"/>
            <a:ext cx="3124200" cy="4178783"/>
          </a:xfrm>
          <a:prstGeom prst="rect">
            <a:avLst/>
          </a:prstGeom>
        </p:spPr>
      </p:pic>
      <p:pic>
        <p:nvPicPr>
          <p:cNvPr id="7" name="Picture 6" descr="IMG_0025.JPG - Version 2.jpg"/>
          <p:cNvPicPr>
            <a:picLocks noChangeAspect="1"/>
          </p:cNvPicPr>
          <p:nvPr/>
        </p:nvPicPr>
        <p:blipFill>
          <a:blip r:embed="rId4" cstate="print"/>
          <a:stretch>
            <a:fillRect/>
          </a:stretch>
        </p:blipFill>
        <p:spPr>
          <a:xfrm>
            <a:off x="4648200" y="914400"/>
            <a:ext cx="4286250" cy="5715000"/>
          </a:xfrm>
          <a:prstGeom prst="rect">
            <a:avLst/>
          </a:prstGeom>
        </p:spPr>
      </p:pic>
      <p:pic>
        <p:nvPicPr>
          <p:cNvPr id="12289" name="Picture 1"/>
          <p:cNvPicPr>
            <a:picLocks noChangeAspect="1" noChangeArrowheads="1"/>
          </p:cNvPicPr>
          <p:nvPr/>
        </p:nvPicPr>
        <p:blipFill>
          <a:blip r:embed="rId5" cstate="print"/>
          <a:srcRect l="4643" t="7025" r="10232" b="16659"/>
          <a:stretch>
            <a:fillRect/>
          </a:stretch>
        </p:blipFill>
        <p:spPr bwMode="auto">
          <a:xfrm>
            <a:off x="152400" y="3886200"/>
            <a:ext cx="4114800" cy="2768138"/>
          </a:xfrm>
          <a:prstGeom prst="rect">
            <a:avLst/>
          </a:prstGeom>
          <a:noFill/>
          <a:ln w="9525">
            <a:noFill/>
            <a:miter lim="800000"/>
            <a:headEnd/>
            <a:tailEnd/>
          </a:ln>
          <a:effectLst/>
        </p:spPr>
      </p:pic>
      <p:pic>
        <p:nvPicPr>
          <p:cNvPr id="12290" name="Picture 2"/>
          <p:cNvPicPr>
            <a:picLocks noChangeAspect="1" noChangeArrowheads="1"/>
          </p:cNvPicPr>
          <p:nvPr/>
        </p:nvPicPr>
        <p:blipFill>
          <a:blip r:embed="rId6" cstate="print"/>
          <a:srcRect l="20526" t="18182" b="6818"/>
          <a:stretch>
            <a:fillRect/>
          </a:stretch>
        </p:blipFill>
        <p:spPr bwMode="auto">
          <a:xfrm>
            <a:off x="4953000" y="1371600"/>
            <a:ext cx="1805882" cy="2133600"/>
          </a:xfrm>
          <a:prstGeom prst="rect">
            <a:avLst/>
          </a:prstGeom>
          <a:noFill/>
          <a:ln w="9525">
            <a:noFill/>
            <a:miter lim="800000"/>
            <a:headEnd/>
            <a:tailEnd/>
          </a:ln>
          <a:effectLst/>
        </p:spPr>
      </p:pic>
      <p:pic>
        <p:nvPicPr>
          <p:cNvPr id="10" name="Content Placeholder 3" descr="Pileated-Woodpecker-chipper.jpg"/>
          <p:cNvPicPr>
            <a:picLocks noGrp="1" noChangeAspect="1"/>
          </p:cNvPicPr>
          <p:nvPr>
            <p:ph idx="1"/>
          </p:nvPr>
        </p:nvPicPr>
        <p:blipFill>
          <a:blip r:embed="rId7" cstate="print"/>
          <a:srcRect l="15093" r="9444"/>
          <a:stretch>
            <a:fillRect/>
          </a:stretch>
        </p:blipFill>
        <p:spPr>
          <a:xfrm>
            <a:off x="6211711" y="4038600"/>
            <a:ext cx="2398889" cy="2590799"/>
          </a:xfr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990600"/>
            <a:ext cx="9067800" cy="1295400"/>
          </a:xfrm>
        </p:spPr>
        <p:txBody>
          <a:bodyPr>
            <a:normAutofit/>
          </a:bodyPr>
          <a:lstStyle/>
          <a:p>
            <a:r>
              <a:rPr lang="en-US" sz="4000" dirty="0" smtClean="0"/>
              <a:t>   </a:t>
            </a:r>
            <a:endParaRPr lang="en-US" sz="3600" dirty="0">
              <a:solidFill>
                <a:schemeClr val="tx1"/>
              </a:solidFill>
            </a:endParaRPr>
          </a:p>
        </p:txBody>
      </p:sp>
      <p:sp>
        <p:nvSpPr>
          <p:cNvPr id="3" name="Content Placeholder 2"/>
          <p:cNvSpPr>
            <a:spLocks noGrp="1"/>
          </p:cNvSpPr>
          <p:nvPr>
            <p:ph idx="1"/>
          </p:nvPr>
        </p:nvSpPr>
        <p:spPr>
          <a:xfrm>
            <a:off x="457200" y="2438400"/>
            <a:ext cx="8229600" cy="3810000"/>
          </a:xfrm>
        </p:spPr>
        <p:txBody>
          <a:bodyPr/>
          <a:lstStyle/>
          <a:p>
            <a:r>
              <a:rPr lang="en-US" dirty="0" smtClean="0">
                <a:solidFill>
                  <a:schemeClr val="tx2"/>
                </a:solidFill>
                <a:latin typeface="+mj-lt"/>
              </a:rPr>
              <a:t>Runoff Reduction -</a:t>
            </a:r>
            <a:r>
              <a:rPr lang="en-US" dirty="0" smtClean="0">
                <a:solidFill>
                  <a:schemeClr val="bg1"/>
                </a:solidFill>
                <a:latin typeface="+mj-lt"/>
              </a:rPr>
              <a:t> </a:t>
            </a:r>
            <a:r>
              <a:rPr lang="en-US" sz="2400" dirty="0" smtClean="0">
                <a:latin typeface="+mj-lt"/>
              </a:rPr>
              <a:t>Forested areas are like a natural sponge that absorbs water and releases it slowly</a:t>
            </a:r>
          </a:p>
          <a:p>
            <a:r>
              <a:rPr lang="en-US" sz="2400" dirty="0" smtClean="0">
                <a:solidFill>
                  <a:schemeClr val="tx2"/>
                </a:solidFill>
              </a:rPr>
              <a:t>Salmon Recovery – </a:t>
            </a:r>
            <a:r>
              <a:rPr lang="en-US" sz="2400" dirty="0" smtClean="0"/>
              <a:t>Filters and cools water for salmon.</a:t>
            </a:r>
            <a:endParaRPr lang="en-US" sz="2400" dirty="0" smtClean="0">
              <a:latin typeface="+mj-lt"/>
            </a:endParaRPr>
          </a:p>
          <a:p>
            <a:r>
              <a:rPr lang="en-US" dirty="0" smtClean="0">
                <a:solidFill>
                  <a:schemeClr val="tx2"/>
                </a:solidFill>
                <a:latin typeface="+mj-lt"/>
              </a:rPr>
              <a:t>Cleaning Air and Storing Carbon –</a:t>
            </a:r>
            <a:r>
              <a:rPr lang="en-US" dirty="0" smtClean="0">
                <a:solidFill>
                  <a:schemeClr val="bg1"/>
                </a:solidFill>
                <a:latin typeface="+mj-lt"/>
              </a:rPr>
              <a:t> </a:t>
            </a:r>
            <a:r>
              <a:rPr lang="en-US" sz="2400" dirty="0" smtClean="0">
                <a:latin typeface="+mj-lt"/>
              </a:rPr>
              <a:t>Trees produce Oxygen</a:t>
            </a:r>
            <a:r>
              <a:rPr lang="en-US" dirty="0" smtClean="0">
                <a:solidFill>
                  <a:schemeClr val="bg1"/>
                </a:solidFill>
                <a:latin typeface="+mj-lt"/>
              </a:rPr>
              <a:t> </a:t>
            </a:r>
            <a:r>
              <a:rPr lang="en-US" sz="2400" dirty="0" smtClean="0">
                <a:latin typeface="+mj-lt"/>
              </a:rPr>
              <a:t>and absorb CO2</a:t>
            </a:r>
            <a:endParaRPr lang="en-US" sz="2400" dirty="0" smtClean="0">
              <a:solidFill>
                <a:schemeClr val="bg1"/>
              </a:solidFill>
              <a:latin typeface="+mj-lt"/>
            </a:endParaRPr>
          </a:p>
          <a:p>
            <a:r>
              <a:rPr lang="en-US" dirty="0" smtClean="0">
                <a:solidFill>
                  <a:schemeClr val="tx2"/>
                </a:solidFill>
                <a:latin typeface="+mj-lt"/>
              </a:rPr>
              <a:t>Reducing Energy Expenditures  -</a:t>
            </a:r>
            <a:r>
              <a:rPr lang="en-US" dirty="0" smtClean="0">
                <a:solidFill>
                  <a:schemeClr val="bg1"/>
                </a:solidFill>
                <a:latin typeface="+mj-lt"/>
              </a:rPr>
              <a:t> </a:t>
            </a:r>
            <a:r>
              <a:rPr lang="en-US" sz="2400" dirty="0" smtClean="0">
                <a:latin typeface="+mj-lt"/>
              </a:rPr>
              <a:t>Trees cool our neighborhoods in the summer , saving us money on energy costs and related air pollution</a:t>
            </a:r>
            <a:endParaRPr lang="en-US" sz="2400" dirty="0" smtClean="0">
              <a:solidFill>
                <a:schemeClr val="bg1"/>
              </a:solidFill>
              <a:latin typeface="+mj-lt"/>
            </a:endParaRPr>
          </a:p>
          <a:p>
            <a:pPr>
              <a:buNone/>
            </a:pPr>
            <a:endParaRPr lang="en-US" dirty="0">
              <a:solidFill>
                <a:schemeClr val="bg1"/>
              </a:solidFill>
            </a:endParaRPr>
          </a:p>
        </p:txBody>
      </p:sp>
      <p:sp>
        <p:nvSpPr>
          <p:cNvPr id="5" name="TextBox 4"/>
          <p:cNvSpPr txBox="1"/>
          <p:nvPr/>
        </p:nvSpPr>
        <p:spPr>
          <a:xfrm>
            <a:off x="0" y="968514"/>
            <a:ext cx="9144000" cy="707886"/>
          </a:xfrm>
          <a:prstGeom prst="rect">
            <a:avLst/>
          </a:prstGeom>
          <a:noFill/>
        </p:spPr>
        <p:txBody>
          <a:bodyPr wrap="square" rtlCol="0">
            <a:spAutoFit/>
          </a:bodyPr>
          <a:lstStyle/>
          <a:p>
            <a:r>
              <a:rPr lang="en-US" sz="4000" dirty="0" smtClean="0">
                <a:solidFill>
                  <a:schemeClr val="tx2"/>
                </a:solidFill>
              </a:rPr>
              <a:t>    </a:t>
            </a:r>
            <a:r>
              <a:rPr lang="en-US" sz="4000" b="1" dirty="0" smtClean="0">
                <a:solidFill>
                  <a:schemeClr val="tx2"/>
                </a:solidFill>
                <a:latin typeface="+mj-lt"/>
              </a:rPr>
              <a:t>Forest Values</a:t>
            </a:r>
            <a:r>
              <a:rPr lang="en-US" sz="4000" dirty="0" smtClean="0">
                <a:solidFill>
                  <a:schemeClr val="tx2"/>
                </a:solidFill>
                <a:latin typeface="+mj-lt"/>
              </a:rPr>
              <a:t>:</a:t>
            </a:r>
            <a:r>
              <a:rPr lang="en-US" sz="4000" dirty="0" smtClean="0">
                <a:latin typeface="+mj-lt"/>
              </a:rPr>
              <a:t> </a:t>
            </a:r>
            <a:r>
              <a:rPr lang="en-US" sz="4000" dirty="0" smtClean="0">
                <a:solidFill>
                  <a:schemeClr val="accent3"/>
                </a:solidFill>
                <a:latin typeface="+mj-lt"/>
              </a:rPr>
              <a:t>Ecological Services</a:t>
            </a:r>
            <a:endParaRPr lang="en-US" sz="4000" dirty="0">
              <a:solidFill>
                <a:schemeClr val="accent3"/>
              </a:solidFill>
              <a:latin typeface="+mj-lt"/>
            </a:endParaRPr>
          </a:p>
        </p:txBody>
      </p:sp>
      <p:sp>
        <p:nvSpPr>
          <p:cNvPr id="6" name="TextBox 5"/>
          <p:cNvSpPr txBox="1"/>
          <p:nvPr/>
        </p:nvSpPr>
        <p:spPr>
          <a:xfrm rot="20381027">
            <a:off x="3162355" y="715843"/>
            <a:ext cx="838200" cy="369332"/>
          </a:xfrm>
          <a:prstGeom prst="rect">
            <a:avLst/>
          </a:prstGeom>
          <a:noFill/>
        </p:spPr>
        <p:txBody>
          <a:bodyPr wrap="square" rtlCol="0">
            <a:spAutoFit/>
          </a:bodyPr>
          <a:lstStyle/>
          <a:p>
            <a:r>
              <a:rPr lang="en-US" dirty="0" smtClean="0">
                <a:solidFill>
                  <a:schemeClr val="accent3"/>
                </a:solidFill>
                <a:latin typeface="+mj-lt"/>
              </a:rPr>
              <a:t>FREE</a:t>
            </a:r>
            <a:r>
              <a:rPr lang="en-US" dirty="0" smtClean="0">
                <a:solidFill>
                  <a:schemeClr val="accent3"/>
                </a:solidFill>
              </a:rPr>
              <a:t>!</a:t>
            </a:r>
            <a:endParaRPr lang="en-US" dirty="0">
              <a:solidFill>
                <a:schemeClr val="accent3"/>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457200"/>
            <a:ext cx="8229600" cy="1143000"/>
          </a:xfrm>
        </p:spPr>
        <p:txBody>
          <a:bodyPr/>
          <a:lstStyle/>
          <a:p>
            <a:r>
              <a:rPr lang="en-US" b="1" dirty="0" smtClean="0"/>
              <a:t>Forest Values</a:t>
            </a:r>
            <a:r>
              <a:rPr lang="en-US" dirty="0" smtClean="0"/>
              <a:t>: Fish</a:t>
            </a:r>
            <a:endParaRPr lang="en-US" dirty="0"/>
          </a:p>
        </p:txBody>
      </p:sp>
      <p:sp>
        <p:nvSpPr>
          <p:cNvPr id="2" name="Content Placeholder 1"/>
          <p:cNvSpPr>
            <a:spLocks noGrp="1"/>
          </p:cNvSpPr>
          <p:nvPr>
            <p:ph idx="1"/>
          </p:nvPr>
        </p:nvSpPr>
        <p:spPr>
          <a:xfrm>
            <a:off x="2438400" y="1676400"/>
            <a:ext cx="6705600" cy="4572000"/>
          </a:xfrm>
        </p:spPr>
        <p:txBody>
          <a:bodyPr/>
          <a:lstStyle/>
          <a:p>
            <a:pPr>
              <a:buNone/>
            </a:pPr>
            <a:r>
              <a:rPr lang="en-US" dirty="0" smtClean="0">
                <a:latin typeface="+mj-lt"/>
              </a:rPr>
              <a:t>“The fate of our salmon streams depends on the health of the forest.  Nothing man-made can replace the North Creek Forest.”</a:t>
            </a:r>
          </a:p>
          <a:p>
            <a:pPr algn="ctr">
              <a:buNone/>
            </a:pPr>
            <a:r>
              <a:rPr lang="en-US" sz="1600" dirty="0" smtClean="0">
                <a:latin typeface="+mj-lt"/>
              </a:rPr>
              <a:t> - David Bain</a:t>
            </a:r>
            <a:endParaRPr lang="en-US" sz="1600" dirty="0">
              <a:latin typeface="+mj-lt"/>
            </a:endParaRPr>
          </a:p>
        </p:txBody>
      </p:sp>
      <p:pic>
        <p:nvPicPr>
          <p:cNvPr id="5" name="Picture 2" descr="C:\Users\Owner\AppData\Local\Microsoft\Windows\Temporary Internet Files\Content.IE5\YO95X69D\MC900020483[1].wmf"/>
          <p:cNvPicPr>
            <a:picLocks noChangeAspect="1" noChangeArrowheads="1"/>
          </p:cNvPicPr>
          <p:nvPr/>
        </p:nvPicPr>
        <p:blipFill>
          <a:blip r:embed="rId3" cstate="print"/>
          <a:srcRect/>
          <a:stretch>
            <a:fillRect/>
          </a:stretch>
        </p:blipFill>
        <p:spPr bwMode="auto">
          <a:xfrm>
            <a:off x="4675327" y="3530803"/>
            <a:ext cx="1725473" cy="888797"/>
          </a:xfrm>
          <a:prstGeom prst="rect">
            <a:avLst/>
          </a:prstGeom>
          <a:noFill/>
        </p:spPr>
      </p:pic>
      <p:sp>
        <p:nvSpPr>
          <p:cNvPr id="6" name="TextBox 5"/>
          <p:cNvSpPr txBox="1"/>
          <p:nvPr/>
        </p:nvSpPr>
        <p:spPr>
          <a:xfrm>
            <a:off x="3733800" y="4419600"/>
            <a:ext cx="3733800" cy="1938992"/>
          </a:xfrm>
          <a:prstGeom prst="rect">
            <a:avLst/>
          </a:prstGeom>
          <a:noFill/>
        </p:spPr>
        <p:txBody>
          <a:bodyPr wrap="square" rtlCol="0">
            <a:spAutoFit/>
          </a:bodyPr>
          <a:lstStyle/>
          <a:p>
            <a:r>
              <a:rPr lang="en-US" sz="2000" dirty="0" smtClean="0"/>
              <a:t>  </a:t>
            </a:r>
            <a:r>
              <a:rPr lang="en-US" sz="2000" dirty="0" smtClean="0">
                <a:latin typeface="+mj-lt"/>
              </a:rPr>
              <a:t>North Creek anadromous fish:  </a:t>
            </a:r>
          </a:p>
          <a:p>
            <a:pPr lvl="2">
              <a:buFont typeface="Arial" pitchFamily="34" charset="0"/>
              <a:buChar char="•"/>
            </a:pPr>
            <a:r>
              <a:rPr lang="en-US" sz="2000" dirty="0" smtClean="0">
                <a:latin typeface="+mj-lt"/>
              </a:rPr>
              <a:t> Chinook Salmon</a:t>
            </a:r>
          </a:p>
          <a:p>
            <a:pPr lvl="2">
              <a:buFont typeface="Arial" pitchFamily="34" charset="0"/>
              <a:buChar char="•"/>
            </a:pPr>
            <a:r>
              <a:rPr lang="en-US" sz="2000" dirty="0" smtClean="0">
                <a:latin typeface="+mj-lt"/>
              </a:rPr>
              <a:t> Sockeye Salmon</a:t>
            </a:r>
          </a:p>
          <a:p>
            <a:pPr lvl="2">
              <a:buFont typeface="Arial" pitchFamily="34" charset="0"/>
              <a:buChar char="•"/>
            </a:pPr>
            <a:r>
              <a:rPr lang="en-US" sz="2000" dirty="0" smtClean="0">
                <a:latin typeface="+mj-lt"/>
              </a:rPr>
              <a:t> Coho Salmon</a:t>
            </a:r>
          </a:p>
          <a:p>
            <a:pPr lvl="2">
              <a:buFont typeface="Arial" pitchFamily="34" charset="0"/>
              <a:buChar char="•"/>
            </a:pPr>
            <a:r>
              <a:rPr lang="en-US" sz="2000" dirty="0" smtClean="0">
                <a:latin typeface="+mj-lt"/>
              </a:rPr>
              <a:t> Chum Salmon</a:t>
            </a:r>
          </a:p>
          <a:p>
            <a:pPr lvl="2">
              <a:buFont typeface="Arial" pitchFamily="34" charset="0"/>
              <a:buChar char="•"/>
            </a:pPr>
            <a:r>
              <a:rPr lang="en-US" sz="2000" dirty="0" smtClean="0">
                <a:latin typeface="+mj-lt"/>
              </a:rPr>
              <a:t> Steelhead</a:t>
            </a:r>
            <a:endParaRPr lang="en-US" sz="2000" dirty="0">
              <a:latin typeface="+mj-lt"/>
            </a:endParaRPr>
          </a:p>
        </p:txBody>
      </p:sp>
      <p:pic>
        <p:nvPicPr>
          <p:cNvPr id="35842" name="Picture 2"/>
          <p:cNvPicPr>
            <a:picLocks noChangeAspect="1" noChangeArrowheads="1"/>
          </p:cNvPicPr>
          <p:nvPr/>
        </p:nvPicPr>
        <p:blipFill>
          <a:blip r:embed="rId4" cstate="print"/>
          <a:srcRect l="7430" r="13313"/>
          <a:stretch>
            <a:fillRect/>
          </a:stretch>
        </p:blipFill>
        <p:spPr bwMode="auto">
          <a:xfrm>
            <a:off x="324173" y="1828800"/>
            <a:ext cx="2038027" cy="3733800"/>
          </a:xfrm>
          <a:prstGeom prst="rect">
            <a:avLst/>
          </a:prstGeom>
          <a:noFill/>
          <a:ln w="38100">
            <a:solidFill>
              <a:schemeClr val="bg1"/>
            </a:solidFill>
            <a:miter lim="800000"/>
            <a:headEnd/>
            <a:tailEnd/>
          </a:ln>
          <a:effectLst/>
        </p:spPr>
      </p:pic>
      <p:sp>
        <p:nvSpPr>
          <p:cNvPr id="7" name="TextBox 6"/>
          <p:cNvSpPr txBox="1"/>
          <p:nvPr/>
        </p:nvSpPr>
        <p:spPr>
          <a:xfrm>
            <a:off x="228600" y="5638800"/>
            <a:ext cx="2667000" cy="830997"/>
          </a:xfrm>
          <a:prstGeom prst="rect">
            <a:avLst/>
          </a:prstGeom>
          <a:noFill/>
        </p:spPr>
        <p:txBody>
          <a:bodyPr wrap="square" rtlCol="0">
            <a:spAutoFit/>
          </a:bodyPr>
          <a:lstStyle/>
          <a:p>
            <a:r>
              <a:rPr lang="en-US" sz="1600" dirty="0" smtClean="0">
                <a:latin typeface="+mj-lt"/>
              </a:rPr>
              <a:t>David Bain PhD, Orca Research Specialist  and Bothell resident</a:t>
            </a:r>
            <a:endParaRPr lang="en-US" sz="1600" dirty="0">
              <a:latin typeface="+mj-l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533400"/>
            <a:ext cx="8229600" cy="1219200"/>
          </a:xfrm>
        </p:spPr>
        <p:txBody>
          <a:bodyPr>
            <a:normAutofit fontScale="90000"/>
          </a:bodyPr>
          <a:lstStyle/>
          <a:p>
            <a:pPr algn="ctr"/>
            <a:r>
              <a:rPr lang="en-US" sz="4400" dirty="0" smtClean="0"/>
              <a:t>Forest Values</a:t>
            </a:r>
            <a:r>
              <a:rPr lang="en-US" dirty="0" smtClean="0"/>
              <a:t>: </a:t>
            </a:r>
            <a:r>
              <a:rPr lang="en-US" sz="4400" dirty="0" smtClean="0">
                <a:solidFill>
                  <a:schemeClr val="accent3"/>
                </a:solidFill>
              </a:rPr>
              <a:t>Education</a:t>
            </a:r>
            <a:r>
              <a:rPr lang="en-US" sz="4400" dirty="0" smtClean="0"/>
              <a:t/>
            </a:r>
            <a:br>
              <a:rPr lang="en-US" sz="4400" dirty="0" smtClean="0"/>
            </a:br>
            <a:endParaRPr lang="en-US" sz="4400" dirty="0"/>
          </a:p>
        </p:txBody>
      </p:sp>
      <p:sp>
        <p:nvSpPr>
          <p:cNvPr id="10" name="TextBox 9"/>
          <p:cNvSpPr txBox="1"/>
          <p:nvPr/>
        </p:nvSpPr>
        <p:spPr>
          <a:xfrm>
            <a:off x="2057400" y="609600"/>
            <a:ext cx="4572000" cy="2062103"/>
          </a:xfrm>
          <a:prstGeom prst="rect">
            <a:avLst/>
          </a:prstGeom>
          <a:noFill/>
        </p:spPr>
        <p:txBody>
          <a:bodyPr wrap="square" rtlCol="0">
            <a:spAutoFit/>
          </a:bodyPr>
          <a:lstStyle/>
          <a:p>
            <a:endParaRPr lang="en-US" dirty="0" smtClean="0"/>
          </a:p>
          <a:p>
            <a:endParaRPr lang="en-US" dirty="0" smtClean="0"/>
          </a:p>
          <a:p>
            <a:endParaRPr lang="en-US" sz="1400" i="1" dirty="0" smtClean="0"/>
          </a:p>
          <a:p>
            <a:r>
              <a:rPr lang="en-US" sz="2000" i="1" dirty="0" smtClean="0">
                <a:latin typeface="+mj-lt"/>
              </a:rPr>
              <a:t>“In a lifetime of  teaching I have never seen a more perfect place for students to learn about a forest</a:t>
            </a:r>
            <a:r>
              <a:rPr lang="en-US" i="1" dirty="0" smtClean="0">
                <a:latin typeface="+mj-lt"/>
              </a:rPr>
              <a:t>.”</a:t>
            </a:r>
          </a:p>
          <a:p>
            <a:r>
              <a:rPr lang="en-US" i="1" dirty="0" smtClean="0">
                <a:latin typeface="+mj-lt"/>
              </a:rPr>
              <a:t>-  </a:t>
            </a:r>
            <a:r>
              <a:rPr lang="en-US" sz="1400" dirty="0" smtClean="0">
                <a:latin typeface="+mj-lt"/>
              </a:rPr>
              <a:t>Carolyn Freese, Bothell resident and former educator</a:t>
            </a:r>
            <a:endParaRPr lang="en-US" sz="1400" dirty="0">
              <a:latin typeface="+mj-lt"/>
            </a:endParaRPr>
          </a:p>
        </p:txBody>
      </p:sp>
      <p:sp>
        <p:nvSpPr>
          <p:cNvPr id="2" name="TextBox 1"/>
          <p:cNvSpPr txBox="1"/>
          <p:nvPr/>
        </p:nvSpPr>
        <p:spPr>
          <a:xfrm>
            <a:off x="990600" y="2971800"/>
            <a:ext cx="6495563" cy="646331"/>
          </a:xfrm>
          <a:prstGeom prst="rect">
            <a:avLst/>
          </a:prstGeom>
          <a:noFill/>
        </p:spPr>
        <p:txBody>
          <a:bodyPr wrap="none" rtlCol="0">
            <a:spAutoFit/>
          </a:bodyPr>
          <a:lstStyle/>
          <a:p>
            <a:pPr algn="ctr"/>
            <a:r>
              <a:rPr lang="en-US" dirty="0"/>
              <a:t>W</a:t>
            </a:r>
            <a:r>
              <a:rPr lang="en-US" dirty="0" smtClean="0"/>
              <a:t>ithin walking distance of 9000 students, K-PhD.</a:t>
            </a:r>
          </a:p>
          <a:p>
            <a:pPr algn="ctr"/>
            <a:r>
              <a:rPr lang="en-US" dirty="0"/>
              <a:t>A</a:t>
            </a:r>
            <a:r>
              <a:rPr lang="en-US" dirty="0" smtClean="0"/>
              <a:t> giant outdoor laboratory inspiring art, science and literature.</a:t>
            </a:r>
            <a:endParaRPr lang="en-US" dirty="0"/>
          </a:p>
        </p:txBody>
      </p:sp>
      <p:pic>
        <p:nvPicPr>
          <p:cNvPr id="4" name="Picture 3" descr="Sarah at sig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3886200"/>
            <a:ext cx="4114800" cy="2743200"/>
          </a:xfrm>
          <a:prstGeom prst="rect">
            <a:avLst/>
          </a:prstGeom>
          <a:ln w="38100" cmpd="sng">
            <a:solidFill>
              <a:srgbClr val="000000"/>
            </a:solidFill>
          </a:ln>
        </p:spPr>
      </p:pic>
      <p:pic>
        <p:nvPicPr>
          <p:cNvPr id="6" name="Picture 5" descr="Red L Frog Measur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661025" y="4168775"/>
            <a:ext cx="2870200" cy="215265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pPr algn="ctr"/>
            <a:r>
              <a:rPr lang="en-US" dirty="0" smtClean="0"/>
              <a:t>Education Partners</a:t>
            </a:r>
            <a:endParaRPr lang="en-US" dirty="0"/>
          </a:p>
        </p:txBody>
      </p:sp>
      <p:pic>
        <p:nvPicPr>
          <p:cNvPr id="1026" name="Picture 2"/>
          <p:cNvPicPr>
            <a:picLocks noGrp="1" noChangeAspect="1" noChangeArrowheads="1"/>
          </p:cNvPicPr>
          <p:nvPr>
            <p:ph idx="1"/>
          </p:nvPr>
        </p:nvPicPr>
        <p:blipFill>
          <a:blip r:embed="rId3" cstate="print">
            <a:lum bright="-4000"/>
          </a:blip>
          <a:srcRect r="9756"/>
          <a:stretch>
            <a:fillRect/>
          </a:stretch>
        </p:blipFill>
        <p:spPr bwMode="auto">
          <a:xfrm>
            <a:off x="3657600" y="2285999"/>
            <a:ext cx="5314485" cy="3926015"/>
          </a:xfrm>
          <a:prstGeom prst="rect">
            <a:avLst/>
          </a:prstGeom>
          <a:noFill/>
          <a:ln w="38100">
            <a:solidFill>
              <a:schemeClr val="bg1"/>
            </a:solidFill>
            <a:miter lim="800000"/>
            <a:headEnd/>
            <a:tailEnd/>
          </a:ln>
          <a:effectLst/>
        </p:spPr>
      </p:pic>
      <p:sp>
        <p:nvSpPr>
          <p:cNvPr id="7" name="TextBox 6"/>
          <p:cNvSpPr txBox="1"/>
          <p:nvPr/>
        </p:nvSpPr>
        <p:spPr>
          <a:xfrm>
            <a:off x="152400" y="1371600"/>
            <a:ext cx="3505200" cy="5078314"/>
          </a:xfrm>
          <a:prstGeom prst="rect">
            <a:avLst/>
          </a:prstGeom>
          <a:noFill/>
        </p:spPr>
        <p:txBody>
          <a:bodyPr wrap="square" rtlCol="0">
            <a:spAutoFit/>
          </a:bodyPr>
          <a:lstStyle/>
          <a:p>
            <a:r>
              <a:rPr lang="en-US" b="1" dirty="0" smtClean="0"/>
              <a:t>UW Bothell</a:t>
            </a:r>
            <a:br>
              <a:rPr lang="en-US" b="1" dirty="0" smtClean="0"/>
            </a:br>
            <a:endParaRPr lang="en-US" b="1" dirty="0" smtClean="0"/>
          </a:p>
          <a:p>
            <a:r>
              <a:rPr lang="en-US" b="1" dirty="0" smtClean="0"/>
              <a:t>Cascadia </a:t>
            </a:r>
            <a:r>
              <a:rPr lang="en-US" b="1" dirty="0" smtClean="0"/>
              <a:t>Community </a:t>
            </a:r>
            <a:r>
              <a:rPr lang="en-US" b="1" dirty="0" smtClean="0"/>
              <a:t>College</a:t>
            </a:r>
          </a:p>
          <a:p>
            <a:endParaRPr lang="en-US" b="1" dirty="0" smtClean="0"/>
          </a:p>
          <a:p>
            <a:r>
              <a:rPr lang="en-US" b="1" dirty="0" err="1" smtClean="0"/>
              <a:t>Northshore</a:t>
            </a:r>
            <a:r>
              <a:rPr lang="en-US" b="1" dirty="0" smtClean="0"/>
              <a:t> School </a:t>
            </a:r>
            <a:r>
              <a:rPr lang="en-US" b="1" dirty="0" smtClean="0"/>
              <a:t>District</a:t>
            </a:r>
          </a:p>
          <a:p>
            <a:r>
              <a:rPr lang="en-US" b="1" dirty="0" smtClean="0"/>
              <a:t/>
            </a:r>
            <a:br>
              <a:rPr lang="en-US" b="1" dirty="0" smtClean="0"/>
            </a:br>
            <a:r>
              <a:rPr lang="en-US" b="1" dirty="0" smtClean="0"/>
              <a:t>Chrysalis </a:t>
            </a:r>
            <a:r>
              <a:rPr lang="en-US" b="1" dirty="0" smtClean="0"/>
              <a:t>School</a:t>
            </a:r>
          </a:p>
          <a:p>
            <a:endParaRPr lang="en-US" b="1" dirty="0" smtClean="0"/>
          </a:p>
          <a:p>
            <a:r>
              <a:rPr lang="en-US" b="1" dirty="0" smtClean="0"/>
              <a:t>Saint </a:t>
            </a:r>
            <a:r>
              <a:rPr lang="en-US" b="1" dirty="0" smtClean="0"/>
              <a:t>Brendan School</a:t>
            </a:r>
          </a:p>
          <a:p>
            <a:r>
              <a:rPr lang="en-US" b="1" dirty="0" smtClean="0"/>
              <a:t/>
            </a:r>
            <a:br>
              <a:rPr lang="en-US" b="1" dirty="0" smtClean="0"/>
            </a:br>
            <a:r>
              <a:rPr lang="en-US" b="1" dirty="0" err="1" smtClean="0"/>
              <a:t>Soundview</a:t>
            </a:r>
            <a:r>
              <a:rPr lang="en-US" b="1" dirty="0" smtClean="0"/>
              <a:t> International </a:t>
            </a:r>
          </a:p>
          <a:p>
            <a:r>
              <a:rPr lang="en-US" b="1" dirty="0" smtClean="0"/>
              <a:t>Baccalaureate </a:t>
            </a:r>
            <a:r>
              <a:rPr lang="en-US" b="1" dirty="0" smtClean="0"/>
              <a:t>School</a:t>
            </a:r>
          </a:p>
          <a:p>
            <a:r>
              <a:rPr lang="en-US" b="1" dirty="0" smtClean="0"/>
              <a:t/>
            </a:r>
            <a:br>
              <a:rPr lang="en-US" b="1" dirty="0" smtClean="0"/>
            </a:br>
            <a:r>
              <a:rPr lang="en-US" b="1" dirty="0" smtClean="0"/>
              <a:t>Tulalip High School</a:t>
            </a:r>
            <a:br>
              <a:rPr lang="en-US" b="1" dirty="0" smtClean="0"/>
            </a:br>
            <a:endParaRPr lang="en-US" b="1" dirty="0" smtClean="0"/>
          </a:p>
          <a:p>
            <a:r>
              <a:rPr lang="en-US" b="1" dirty="0" smtClean="0"/>
              <a:t>Woodinville Montessori</a:t>
            </a:r>
          </a:p>
          <a:p>
            <a:endParaRPr lang="en-US" b="1" dirty="0" smtClean="0"/>
          </a:p>
          <a:p>
            <a:r>
              <a:rPr lang="en-US" b="1" dirty="0" smtClean="0"/>
              <a:t>Canyon Creek Elementary</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Forest Values</a:t>
            </a:r>
            <a:r>
              <a:rPr lang="en-US" dirty="0" smtClean="0"/>
              <a:t>: </a:t>
            </a:r>
            <a:r>
              <a:rPr lang="en-US" sz="5400" dirty="0" smtClean="0">
                <a:solidFill>
                  <a:schemeClr val="accent3"/>
                </a:solidFill>
              </a:rPr>
              <a:t>Stewardship</a:t>
            </a:r>
            <a:br>
              <a:rPr lang="en-US" sz="5400" dirty="0" smtClean="0">
                <a:solidFill>
                  <a:schemeClr val="accent3"/>
                </a:solidFill>
              </a:rPr>
            </a:br>
            <a:endParaRPr lang="en-US" sz="1300" dirty="0"/>
          </a:p>
        </p:txBody>
      </p:sp>
      <p:sp>
        <p:nvSpPr>
          <p:cNvPr id="5" name="TextBox 4"/>
          <p:cNvSpPr txBox="1"/>
          <p:nvPr/>
        </p:nvSpPr>
        <p:spPr>
          <a:xfrm>
            <a:off x="6629400" y="2895600"/>
            <a:ext cx="2286000" cy="2862322"/>
          </a:xfrm>
          <a:prstGeom prst="rect">
            <a:avLst/>
          </a:prstGeom>
          <a:noFill/>
        </p:spPr>
        <p:txBody>
          <a:bodyPr wrap="square" rtlCol="0">
            <a:spAutoFit/>
          </a:bodyPr>
          <a:lstStyle/>
          <a:p>
            <a:r>
              <a:rPr lang="en-US" sz="1600" dirty="0" smtClean="0"/>
              <a:t>Planting Native Plants</a:t>
            </a:r>
          </a:p>
          <a:p>
            <a:endParaRPr lang="en-US" sz="1600" dirty="0" smtClean="0"/>
          </a:p>
          <a:p>
            <a:r>
              <a:rPr lang="en-US" sz="1600" dirty="0" smtClean="0"/>
              <a:t>Removing </a:t>
            </a:r>
            <a:r>
              <a:rPr lang="en-US" sz="1600" dirty="0" err="1" smtClean="0"/>
              <a:t>Invasives</a:t>
            </a:r>
            <a:endParaRPr lang="en-US" sz="1600" dirty="0" smtClean="0"/>
          </a:p>
          <a:p>
            <a:endParaRPr lang="en-US" sz="1600" dirty="0" smtClean="0"/>
          </a:p>
          <a:p>
            <a:r>
              <a:rPr lang="en-US" sz="1600" dirty="0" smtClean="0"/>
              <a:t>Trail Maintenance</a:t>
            </a:r>
          </a:p>
          <a:p>
            <a:endParaRPr lang="en-US" sz="1600" dirty="0" smtClean="0"/>
          </a:p>
          <a:p>
            <a:r>
              <a:rPr lang="en-US" sz="1600" dirty="0" smtClean="0"/>
              <a:t>Erosion Control</a:t>
            </a:r>
          </a:p>
          <a:p>
            <a:endParaRPr lang="en-US" sz="1600" dirty="0" smtClean="0"/>
          </a:p>
          <a:p>
            <a:r>
              <a:rPr lang="en-US" sz="1600" dirty="0" smtClean="0"/>
              <a:t>Garbage Removal</a:t>
            </a:r>
          </a:p>
          <a:p>
            <a:endParaRPr lang="en-US" dirty="0" smtClean="0"/>
          </a:p>
          <a:p>
            <a:endParaRPr lang="en-US" dirty="0"/>
          </a:p>
        </p:txBody>
      </p:sp>
      <p:pic>
        <p:nvPicPr>
          <p:cNvPr id="6" name="Content Placeholder 5" descr="Stewardship Crew.jpg"/>
          <p:cNvPicPr>
            <a:picLocks noGrp="1" noChangeAspect="1"/>
          </p:cNvPicPr>
          <p:nvPr>
            <p:ph idx="1"/>
          </p:nvPr>
        </p:nvPicPr>
        <p:blipFill>
          <a:blip r:embed="rId3" cstate="print">
            <a:extLst>
              <a:ext uri="{28A0092B-C50C-407E-A947-70E740481C1C}">
                <a14:useLocalDpi xmlns:a14="http://schemas.microsoft.com/office/drawing/2010/main" val="0"/>
              </a:ext>
            </a:extLst>
          </a:blip>
          <a:srcRect t="9997" b="9997"/>
          <a:stretch>
            <a:fillRect/>
          </a:stretch>
        </p:blipFill>
        <p:spPr>
          <a:xfrm>
            <a:off x="314325" y="2667000"/>
            <a:ext cx="5857875" cy="3124200"/>
          </a:xfrm>
          <a:ln w="38100" cmpd="sng">
            <a:solidFill>
              <a:srgbClr val="000000"/>
            </a:solidFill>
          </a:ln>
        </p:spPr>
      </p:pic>
      <p:sp>
        <p:nvSpPr>
          <p:cNvPr id="7" name="TextBox 6"/>
          <p:cNvSpPr txBox="1"/>
          <p:nvPr/>
        </p:nvSpPr>
        <p:spPr>
          <a:xfrm>
            <a:off x="304800" y="5943600"/>
            <a:ext cx="5993949" cy="461665"/>
          </a:xfrm>
          <a:prstGeom prst="rect">
            <a:avLst/>
          </a:prstGeom>
          <a:noFill/>
        </p:spPr>
        <p:txBody>
          <a:bodyPr wrap="none" rtlCol="0">
            <a:spAutoFit/>
          </a:bodyPr>
          <a:lstStyle/>
          <a:p>
            <a:r>
              <a:rPr lang="en-US" sz="2400" dirty="0" smtClean="0"/>
              <a:t> 2013 – 14 UW Restoration Ecology Network </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066800"/>
            <a:ext cx="8229600" cy="1143000"/>
          </a:xfrm>
        </p:spPr>
        <p:txBody>
          <a:bodyPr>
            <a:normAutofit fontScale="90000"/>
          </a:bodyPr>
          <a:lstStyle/>
          <a:p>
            <a:r>
              <a:rPr lang="en-US" sz="4400" b="1" dirty="0" smtClean="0"/>
              <a:t>Forest Values</a:t>
            </a:r>
            <a:r>
              <a:rPr lang="en-US" dirty="0" smtClean="0"/>
              <a:t>: </a:t>
            </a:r>
            <a:r>
              <a:rPr lang="en-US" sz="4400" b="1" dirty="0" smtClean="0">
                <a:solidFill>
                  <a:schemeClr val="accent3"/>
                </a:solidFill>
              </a:rPr>
              <a:t>Play</a:t>
            </a:r>
            <a:r>
              <a:rPr lang="en-US" sz="5400" b="1" dirty="0" smtClean="0"/>
              <a:t/>
            </a:r>
            <a:br>
              <a:rPr lang="en-US" sz="5400" b="1" dirty="0" smtClean="0"/>
            </a:br>
            <a:endParaRPr lang="en-US" dirty="0"/>
          </a:p>
        </p:txBody>
      </p:sp>
      <p:sp>
        <p:nvSpPr>
          <p:cNvPr id="6" name="Rectangle 5"/>
          <p:cNvSpPr/>
          <p:nvPr/>
        </p:nvSpPr>
        <p:spPr>
          <a:xfrm>
            <a:off x="152400" y="2002572"/>
            <a:ext cx="2819400" cy="4093428"/>
          </a:xfrm>
          <a:prstGeom prst="rect">
            <a:avLst/>
          </a:prstGeom>
        </p:spPr>
        <p:txBody>
          <a:bodyPr wrap="square">
            <a:spAutoFit/>
          </a:bodyPr>
          <a:lstStyle/>
          <a:p>
            <a:r>
              <a:rPr lang="en-US" sz="2000" dirty="0" smtClean="0"/>
              <a:t>Children of today are growing up with so much technology, excessive TV and computer use that playing outside is really important and must not be sidelined or lost, because it develops a child’s imagination, their physical stamina, as well as keeps them fit… - Sue Adkins</a:t>
            </a:r>
            <a:endParaRPr lang="en-US" sz="2000" dirty="0">
              <a:latin typeface="+mj-lt"/>
            </a:endParaRPr>
          </a:p>
        </p:txBody>
      </p:sp>
      <p:pic>
        <p:nvPicPr>
          <p:cNvPr id="8" name="Content Placeholder 7" descr="kids at play.jpg"/>
          <p:cNvPicPr>
            <a:picLocks noGrp="1" noChangeAspect="1"/>
          </p:cNvPicPr>
          <p:nvPr>
            <p:ph idx="1"/>
          </p:nvPr>
        </p:nvPicPr>
        <p:blipFill>
          <a:blip r:embed="rId3" cstate="print"/>
          <a:stretch>
            <a:fillRect/>
          </a:stretch>
        </p:blipFill>
        <p:spPr>
          <a:xfrm>
            <a:off x="2950083" y="1905000"/>
            <a:ext cx="5889117" cy="4419600"/>
          </a:xfrm>
          <a:ln w="38100">
            <a:solidFill>
              <a:schemeClr val="bg1"/>
            </a:solidFill>
          </a:ln>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533400"/>
            <a:ext cx="8229600" cy="1219200"/>
          </a:xfrm>
        </p:spPr>
        <p:txBody>
          <a:bodyPr>
            <a:normAutofit/>
          </a:bodyPr>
          <a:lstStyle/>
          <a:p>
            <a:r>
              <a:rPr lang="en-US" sz="4000" b="1" dirty="0" smtClean="0"/>
              <a:t>Forest</a:t>
            </a:r>
            <a:r>
              <a:rPr lang="en-US" b="1" dirty="0" smtClean="0"/>
              <a:t> </a:t>
            </a:r>
            <a:r>
              <a:rPr lang="en-US" sz="4000" b="1" dirty="0" smtClean="0"/>
              <a:t>Values</a:t>
            </a:r>
            <a:r>
              <a:rPr lang="en-US" sz="4000" dirty="0" smtClean="0"/>
              <a:t>: </a:t>
            </a:r>
            <a:r>
              <a:rPr lang="en-US" sz="4000" b="1" dirty="0" smtClean="0">
                <a:solidFill>
                  <a:schemeClr val="accent3"/>
                </a:solidFill>
              </a:rPr>
              <a:t>Inspiration</a:t>
            </a:r>
            <a:r>
              <a:rPr lang="en-US" sz="2200" b="1" i="1" dirty="0" smtClean="0"/>
              <a:t/>
            </a:r>
            <a:br>
              <a:rPr lang="en-US" sz="2200" b="1" i="1" dirty="0" smtClean="0"/>
            </a:br>
            <a:endParaRPr lang="en-US" sz="2200" dirty="0"/>
          </a:p>
        </p:txBody>
      </p:sp>
      <p:pic>
        <p:nvPicPr>
          <p:cNvPr id="4" name="Content Placeholder 3" descr="IMG_2318.JPG"/>
          <p:cNvPicPr>
            <a:picLocks noGrp="1" noChangeAspect="1"/>
          </p:cNvPicPr>
          <p:nvPr>
            <p:ph idx="1"/>
          </p:nvPr>
        </p:nvPicPr>
        <p:blipFill>
          <a:blip r:embed="rId3" cstate="print"/>
          <a:stretch>
            <a:fillRect/>
          </a:stretch>
        </p:blipFill>
        <p:spPr>
          <a:xfrm>
            <a:off x="1485498" y="2442865"/>
            <a:ext cx="6058302" cy="4034135"/>
          </a:xfrm>
          <a:prstGeom prst="rect">
            <a:avLst/>
          </a:prstGeom>
          <a:ln w="38100">
            <a:solidFill>
              <a:schemeClr val="bg1"/>
            </a:solidFill>
          </a:ln>
        </p:spPr>
      </p:pic>
      <p:sp>
        <p:nvSpPr>
          <p:cNvPr id="5" name="Rectangle 4"/>
          <p:cNvSpPr/>
          <p:nvPr/>
        </p:nvSpPr>
        <p:spPr>
          <a:xfrm>
            <a:off x="1447800" y="1447800"/>
            <a:ext cx="6248400" cy="954107"/>
          </a:xfrm>
          <a:prstGeom prst="rect">
            <a:avLst/>
          </a:prstGeom>
        </p:spPr>
        <p:txBody>
          <a:bodyPr wrap="square">
            <a:spAutoFit/>
          </a:bodyPr>
          <a:lstStyle/>
          <a:p>
            <a:r>
              <a:rPr lang="en-US" sz="2000" i="1" dirty="0" smtClean="0">
                <a:latin typeface="+mj-lt"/>
              </a:rPr>
              <a:t>“The forest healed me during a time of depression.  It represents a holy place to me.</a:t>
            </a:r>
            <a:r>
              <a:rPr lang="en-US" sz="1600" i="1" dirty="0" smtClean="0">
                <a:latin typeface="+mj-lt"/>
              </a:rPr>
              <a:t> “ </a:t>
            </a:r>
          </a:p>
          <a:p>
            <a:r>
              <a:rPr lang="en-US" sz="1600" i="1" dirty="0" smtClean="0">
                <a:latin typeface="+mj-lt"/>
              </a:rPr>
              <a:t>– </a:t>
            </a:r>
            <a:r>
              <a:rPr lang="en-US" sz="1400" dirty="0" smtClean="0">
                <a:latin typeface="+mj-lt"/>
              </a:rPr>
              <a:t>Jeanie Robinson, Bothell resident</a:t>
            </a:r>
            <a:endParaRPr lang="en-US" sz="1400" dirty="0">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381000"/>
            <a:ext cx="8229600" cy="1143000"/>
          </a:xfrm>
        </p:spPr>
        <p:txBody>
          <a:bodyPr>
            <a:normAutofit fontScale="90000"/>
          </a:bodyPr>
          <a:lstStyle/>
          <a:p>
            <a:pPr algn="ctr"/>
            <a:r>
              <a:rPr lang="en-US" dirty="0" smtClean="0"/>
              <a:t>Saving North Creek Forest is Key</a:t>
            </a:r>
            <a:endParaRPr lang="en-US" dirty="0"/>
          </a:p>
        </p:txBody>
      </p:sp>
      <p:pic>
        <p:nvPicPr>
          <p:cNvPr id="4" name="Content Placeholder 3" descr="lady fern.jpg"/>
          <p:cNvPicPr>
            <a:picLocks noGrp="1" noChangeAspect="1"/>
          </p:cNvPicPr>
          <p:nvPr>
            <p:ph idx="1"/>
          </p:nvPr>
        </p:nvPicPr>
        <p:blipFill>
          <a:blip r:embed="rId3" cstate="print"/>
          <a:stretch>
            <a:fillRect/>
          </a:stretch>
        </p:blipFill>
        <p:spPr>
          <a:xfrm>
            <a:off x="359969" y="1828800"/>
            <a:ext cx="2535631" cy="3581400"/>
          </a:xfrm>
          <a:ln w="38100">
            <a:solidFill>
              <a:schemeClr val="bg1"/>
            </a:solidFill>
          </a:ln>
        </p:spPr>
      </p:pic>
      <p:pic>
        <p:nvPicPr>
          <p:cNvPr id="6" name="Picture 5" descr="baby owls.jpg"/>
          <p:cNvPicPr>
            <a:picLocks noChangeAspect="1"/>
          </p:cNvPicPr>
          <p:nvPr/>
        </p:nvPicPr>
        <p:blipFill>
          <a:blip r:embed="rId4" cstate="print"/>
          <a:srcRect r="36553"/>
          <a:stretch>
            <a:fillRect/>
          </a:stretch>
        </p:blipFill>
        <p:spPr>
          <a:xfrm>
            <a:off x="3124200" y="2209800"/>
            <a:ext cx="2131289" cy="1752599"/>
          </a:xfrm>
          <a:prstGeom prst="rect">
            <a:avLst/>
          </a:prstGeom>
          <a:ln w="38100">
            <a:solidFill>
              <a:schemeClr val="bg1"/>
            </a:solidFill>
          </a:ln>
        </p:spPr>
      </p:pic>
      <p:pic>
        <p:nvPicPr>
          <p:cNvPr id="2" name="Picture 1" descr="Big Cedar Lower Forest.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0200" y="1828800"/>
            <a:ext cx="3454400" cy="3867907"/>
          </a:xfrm>
          <a:prstGeom prst="rect">
            <a:avLst/>
          </a:prstGeom>
          <a:ln w="38100" cmpd="sng">
            <a:solidFill>
              <a:schemeClr val="bg1"/>
            </a:solidFill>
          </a:ln>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762000"/>
            <a:ext cx="8458200" cy="1524000"/>
          </a:xfrm>
        </p:spPr>
        <p:txBody>
          <a:bodyPr/>
          <a:lstStyle/>
          <a:p>
            <a:r>
              <a:rPr lang="en-US" dirty="0" smtClean="0">
                <a:solidFill>
                  <a:srgbClr val="C00000"/>
                </a:solidFill>
              </a:rPr>
              <a:t>           </a:t>
            </a:r>
            <a:r>
              <a:rPr lang="en-US" sz="3200" b="1" dirty="0" smtClean="0">
                <a:solidFill>
                  <a:srgbClr val="C00000"/>
                </a:solidFill>
              </a:rPr>
              <a:t>Did you know?</a:t>
            </a:r>
            <a:endParaRPr lang="en-US" sz="3200" b="1" dirty="0">
              <a:solidFill>
                <a:srgbClr val="C00000"/>
              </a:solidFill>
            </a:endParaRPr>
          </a:p>
        </p:txBody>
      </p:sp>
      <p:pic>
        <p:nvPicPr>
          <p:cNvPr id="1026" name="Picture 2"/>
          <p:cNvPicPr>
            <a:picLocks noGrp="1" noChangeAspect="1" noChangeArrowheads="1"/>
          </p:cNvPicPr>
          <p:nvPr>
            <p:ph idx="1"/>
          </p:nvPr>
        </p:nvPicPr>
        <p:blipFill>
          <a:blip r:embed="rId3" cstate="print"/>
          <a:srcRect/>
          <a:stretch>
            <a:fillRect/>
          </a:stretch>
        </p:blipFill>
        <p:spPr bwMode="auto">
          <a:xfrm>
            <a:off x="838199" y="914400"/>
            <a:ext cx="3641933" cy="5412318"/>
          </a:xfrm>
          <a:prstGeom prst="rect">
            <a:avLst/>
          </a:prstGeom>
          <a:noFill/>
          <a:ln w="38100">
            <a:solidFill>
              <a:schemeClr val="bg1"/>
            </a:solidFill>
            <a:miter lim="800000"/>
            <a:headEnd/>
            <a:tailEnd/>
          </a:ln>
          <a:effectLst/>
        </p:spPr>
      </p:pic>
      <p:sp>
        <p:nvSpPr>
          <p:cNvPr id="6" name="TextBox 5"/>
          <p:cNvSpPr txBox="1"/>
          <p:nvPr/>
        </p:nvSpPr>
        <p:spPr>
          <a:xfrm>
            <a:off x="4572000" y="2514600"/>
            <a:ext cx="4648200" cy="1384995"/>
          </a:xfrm>
          <a:prstGeom prst="rect">
            <a:avLst/>
          </a:prstGeom>
          <a:noFill/>
        </p:spPr>
        <p:txBody>
          <a:bodyPr wrap="square" rtlCol="0">
            <a:spAutoFit/>
          </a:bodyPr>
          <a:lstStyle/>
          <a:p>
            <a:r>
              <a:rPr lang="en-US" sz="2800" dirty="0" smtClean="0">
                <a:latin typeface="+mj-lt"/>
              </a:rPr>
              <a:t>…that Bothell has a 64 - acre undeveloped mature forest just one mile from city hall?</a:t>
            </a:r>
            <a:endParaRPr lang="en-US" sz="2800" dirty="0">
              <a:latin typeface="+mj-lt"/>
            </a:endParaRPr>
          </a:p>
        </p:txBody>
      </p:sp>
      <p:sp>
        <p:nvSpPr>
          <p:cNvPr id="5" name="TextBox 4"/>
          <p:cNvSpPr txBox="1"/>
          <p:nvPr/>
        </p:nvSpPr>
        <p:spPr>
          <a:xfrm>
            <a:off x="1143000" y="2438400"/>
            <a:ext cx="3962400" cy="707886"/>
          </a:xfrm>
          <a:prstGeom prst="rect">
            <a:avLst/>
          </a:prstGeom>
          <a:noFill/>
        </p:spPr>
        <p:txBody>
          <a:bodyPr wrap="square" rtlCol="0">
            <a:spAutoFit/>
          </a:bodyPr>
          <a:lstStyle/>
          <a:p>
            <a:r>
              <a:rPr lang="en-US" sz="4000" b="1" dirty="0" smtClean="0">
                <a:solidFill>
                  <a:srgbClr val="FF0000"/>
                </a:solidFill>
                <a:latin typeface="+mj-lt"/>
              </a:rPr>
              <a:t>Did you know</a:t>
            </a:r>
            <a:endParaRPr lang="en-US" sz="4000" b="1" dirty="0">
              <a:solidFill>
                <a:srgbClr val="FF0000"/>
              </a:solidFill>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a:bodyPr>
          <a:lstStyle/>
          <a:p>
            <a:pPr algn="ctr"/>
            <a:r>
              <a:rPr lang="en-US" dirty="0" smtClean="0"/>
              <a:t>How Forests Vanish</a:t>
            </a:r>
            <a:endParaRPr lang="en-US" dirty="0"/>
          </a:p>
        </p:txBody>
      </p:sp>
      <p:sp>
        <p:nvSpPr>
          <p:cNvPr id="6" name="TextBox 5"/>
          <p:cNvSpPr txBox="1"/>
          <p:nvPr/>
        </p:nvSpPr>
        <p:spPr>
          <a:xfrm>
            <a:off x="1981200" y="2057400"/>
            <a:ext cx="457200" cy="646331"/>
          </a:xfrm>
          <a:prstGeom prst="rect">
            <a:avLst/>
          </a:prstGeom>
          <a:noFill/>
        </p:spPr>
        <p:txBody>
          <a:bodyPr wrap="square" rtlCol="0">
            <a:spAutoFit/>
          </a:bodyPr>
          <a:lstStyle/>
          <a:p>
            <a:r>
              <a:rPr lang="en-US" sz="3600" dirty="0" smtClean="0"/>
              <a:t>1</a:t>
            </a:r>
            <a:endParaRPr lang="en-US" sz="3600" dirty="0"/>
          </a:p>
        </p:txBody>
      </p:sp>
      <p:pic>
        <p:nvPicPr>
          <p:cNvPr id="7" name="Picture 6" descr="Notice of Proposa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400" y="1600200"/>
            <a:ext cx="3155367" cy="2209800"/>
          </a:xfrm>
          <a:prstGeom prst="rect">
            <a:avLst/>
          </a:prstGeom>
        </p:spPr>
      </p:pic>
    </p:spTree>
    <p:extLst>
      <p:ext uri="{BB962C8B-B14F-4D97-AF65-F5344CB8AC3E}">
        <p14:creationId xmlns:p14="http://schemas.microsoft.com/office/powerpoint/2010/main" val="107890608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a:bodyPr>
          <a:lstStyle/>
          <a:p>
            <a:pPr algn="ctr"/>
            <a:r>
              <a:rPr lang="en-US" dirty="0" smtClean="0"/>
              <a:t>How Forests Vanish</a:t>
            </a:r>
            <a:endParaRPr lang="en-US" dirty="0"/>
          </a:p>
        </p:txBody>
      </p:sp>
      <p:sp>
        <p:nvSpPr>
          <p:cNvPr id="6" name="TextBox 5"/>
          <p:cNvSpPr txBox="1"/>
          <p:nvPr/>
        </p:nvSpPr>
        <p:spPr>
          <a:xfrm>
            <a:off x="1981200" y="2057400"/>
            <a:ext cx="457200" cy="646331"/>
          </a:xfrm>
          <a:prstGeom prst="rect">
            <a:avLst/>
          </a:prstGeom>
          <a:noFill/>
        </p:spPr>
        <p:txBody>
          <a:bodyPr wrap="square" rtlCol="0">
            <a:spAutoFit/>
          </a:bodyPr>
          <a:lstStyle/>
          <a:p>
            <a:r>
              <a:rPr lang="en-US" sz="3600" dirty="0" smtClean="0"/>
              <a:t>1</a:t>
            </a:r>
            <a:endParaRPr lang="en-US" sz="3600" dirty="0"/>
          </a:p>
        </p:txBody>
      </p:sp>
      <p:sp>
        <p:nvSpPr>
          <p:cNvPr id="9" name="Rectangle 8"/>
          <p:cNvSpPr/>
          <p:nvPr/>
        </p:nvSpPr>
        <p:spPr>
          <a:xfrm>
            <a:off x="914400" y="3124200"/>
            <a:ext cx="457200" cy="738664"/>
          </a:xfrm>
          <a:prstGeom prst="rect">
            <a:avLst/>
          </a:prstGeom>
        </p:spPr>
        <p:txBody>
          <a:bodyPr wrap="square">
            <a:spAutoFit/>
          </a:bodyPr>
          <a:lstStyle/>
          <a:p>
            <a:r>
              <a:rPr lang="en-US" sz="4200" spc="-100" dirty="0" smtClean="0">
                <a:ln w="3200">
                  <a:solidFill>
                    <a:srgbClr val="3F632B">
                      <a:shade val="75000"/>
                      <a:alpha val="25000"/>
                    </a:srgbClr>
                  </a:solidFill>
                  <a:prstDash val="solid"/>
                  <a:round/>
                </a:ln>
                <a:solidFill>
                  <a:srgbClr val="F9F9F9"/>
                </a:solidFill>
                <a:effectLst>
                  <a:innerShdw blurRad="50800" dist="25400" dir="13500000">
                    <a:prstClr val="black">
                      <a:alpha val="70000"/>
                    </a:prstClr>
                  </a:innerShdw>
                </a:effectLst>
                <a:ea typeface="+mj-ea"/>
                <a:cs typeface="+mj-cs"/>
              </a:rPr>
              <a:t>2</a:t>
            </a:r>
            <a:endParaRPr lang="en-US" dirty="0"/>
          </a:p>
        </p:txBody>
      </p:sp>
      <p:pic>
        <p:nvPicPr>
          <p:cNvPr id="4" name="Picture 3" descr="Logging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4114800"/>
            <a:ext cx="3543300" cy="2362200"/>
          </a:xfrm>
          <a:prstGeom prst="rect">
            <a:avLst/>
          </a:prstGeom>
          <a:ln w="57150" cmpd="sng">
            <a:solidFill>
              <a:srgbClr val="000000"/>
            </a:solidFill>
          </a:ln>
        </p:spPr>
      </p:pic>
      <p:pic>
        <p:nvPicPr>
          <p:cNvPr id="7" name="Picture 6" descr="Notice of Proposal.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400" y="1600200"/>
            <a:ext cx="3155367" cy="2209800"/>
          </a:xfrm>
          <a:prstGeom prst="rect">
            <a:avLst/>
          </a:prstGeom>
        </p:spPr>
      </p:pic>
    </p:spTree>
    <p:extLst>
      <p:ext uri="{BB962C8B-B14F-4D97-AF65-F5344CB8AC3E}">
        <p14:creationId xmlns:p14="http://schemas.microsoft.com/office/powerpoint/2010/main" val="179548518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a:bodyPr>
          <a:lstStyle/>
          <a:p>
            <a:pPr algn="ctr"/>
            <a:r>
              <a:rPr lang="en-US" dirty="0" smtClean="0"/>
              <a:t>How Forests Vanish</a:t>
            </a:r>
            <a:endParaRPr lang="en-US" dirty="0"/>
          </a:p>
        </p:txBody>
      </p:sp>
      <p:sp>
        <p:nvSpPr>
          <p:cNvPr id="6" name="TextBox 5"/>
          <p:cNvSpPr txBox="1"/>
          <p:nvPr/>
        </p:nvSpPr>
        <p:spPr>
          <a:xfrm>
            <a:off x="1981200" y="2057400"/>
            <a:ext cx="457200" cy="646331"/>
          </a:xfrm>
          <a:prstGeom prst="rect">
            <a:avLst/>
          </a:prstGeom>
          <a:noFill/>
        </p:spPr>
        <p:txBody>
          <a:bodyPr wrap="square" rtlCol="0">
            <a:spAutoFit/>
          </a:bodyPr>
          <a:lstStyle/>
          <a:p>
            <a:r>
              <a:rPr lang="en-US" sz="3600" dirty="0" smtClean="0"/>
              <a:t>1</a:t>
            </a:r>
            <a:endParaRPr lang="en-US" sz="3600" dirty="0"/>
          </a:p>
        </p:txBody>
      </p:sp>
      <p:sp>
        <p:nvSpPr>
          <p:cNvPr id="7" name="TextBox 6"/>
          <p:cNvSpPr txBox="1"/>
          <p:nvPr/>
        </p:nvSpPr>
        <p:spPr>
          <a:xfrm>
            <a:off x="7848600" y="3200400"/>
            <a:ext cx="609600" cy="523220"/>
          </a:xfrm>
          <a:prstGeom prst="rect">
            <a:avLst/>
          </a:prstGeom>
          <a:noFill/>
        </p:spPr>
        <p:txBody>
          <a:bodyPr wrap="square" rtlCol="0">
            <a:spAutoFit/>
          </a:bodyPr>
          <a:lstStyle/>
          <a:p>
            <a:pPr algn="ctr"/>
            <a:r>
              <a:rPr lang="en-US" sz="2800" dirty="0" smtClean="0"/>
              <a:t>3</a:t>
            </a:r>
            <a:endParaRPr lang="en-US" sz="2800" dirty="0"/>
          </a:p>
        </p:txBody>
      </p:sp>
      <p:sp>
        <p:nvSpPr>
          <p:cNvPr id="9" name="Rectangle 8"/>
          <p:cNvSpPr/>
          <p:nvPr/>
        </p:nvSpPr>
        <p:spPr>
          <a:xfrm>
            <a:off x="914400" y="3124200"/>
            <a:ext cx="457200" cy="738664"/>
          </a:xfrm>
          <a:prstGeom prst="rect">
            <a:avLst/>
          </a:prstGeom>
        </p:spPr>
        <p:txBody>
          <a:bodyPr wrap="square">
            <a:spAutoFit/>
          </a:bodyPr>
          <a:lstStyle/>
          <a:p>
            <a:r>
              <a:rPr lang="en-US" sz="4200" spc="-100" dirty="0" smtClean="0">
                <a:ln w="3200">
                  <a:solidFill>
                    <a:srgbClr val="3F632B">
                      <a:shade val="75000"/>
                      <a:alpha val="25000"/>
                    </a:srgbClr>
                  </a:solidFill>
                  <a:prstDash val="solid"/>
                  <a:round/>
                </a:ln>
                <a:solidFill>
                  <a:srgbClr val="F9F9F9"/>
                </a:solidFill>
                <a:effectLst>
                  <a:innerShdw blurRad="50800" dist="25400" dir="13500000">
                    <a:prstClr val="black">
                      <a:alpha val="70000"/>
                    </a:prstClr>
                  </a:innerShdw>
                </a:effectLst>
                <a:ea typeface="+mj-ea"/>
                <a:cs typeface="+mj-cs"/>
              </a:rPr>
              <a:t>2</a:t>
            </a:r>
            <a:endParaRPr lang="en-US" dirty="0"/>
          </a:p>
        </p:txBody>
      </p:sp>
      <p:pic>
        <p:nvPicPr>
          <p:cNvPr id="3" name="Picture 2" descr="Clear Cu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4091158"/>
            <a:ext cx="3599071" cy="2411242"/>
          </a:xfrm>
          <a:prstGeom prst="rect">
            <a:avLst/>
          </a:prstGeom>
          <a:ln w="57150" cmpd="sng">
            <a:solidFill>
              <a:srgbClr val="000000"/>
            </a:solidFill>
          </a:ln>
        </p:spPr>
      </p:pic>
      <p:pic>
        <p:nvPicPr>
          <p:cNvPr id="4" name="Picture 3" descr="Logging 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4114800"/>
            <a:ext cx="3543300" cy="2362200"/>
          </a:xfrm>
          <a:prstGeom prst="rect">
            <a:avLst/>
          </a:prstGeom>
          <a:ln w="57150" cmpd="sng">
            <a:solidFill>
              <a:srgbClr val="000000"/>
            </a:solidFill>
          </a:ln>
        </p:spPr>
      </p:pic>
      <p:pic>
        <p:nvPicPr>
          <p:cNvPr id="11" name="Picture 10" descr="Notice of Proposal.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9400" y="1600200"/>
            <a:ext cx="3155367" cy="2209800"/>
          </a:xfrm>
          <a:prstGeom prst="rect">
            <a:avLst/>
          </a:prstGeom>
        </p:spPr>
      </p:pic>
    </p:spTree>
    <p:extLst>
      <p:ext uri="{BB962C8B-B14F-4D97-AF65-F5344CB8AC3E}">
        <p14:creationId xmlns:p14="http://schemas.microsoft.com/office/powerpoint/2010/main" val="228884109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33400"/>
            <a:ext cx="8229600" cy="1143000"/>
          </a:xfrm>
        </p:spPr>
        <p:txBody>
          <a:bodyPr>
            <a:normAutofit/>
          </a:bodyPr>
          <a:lstStyle/>
          <a:p>
            <a:r>
              <a:rPr lang="en-US" sz="4800" dirty="0" smtClean="0"/>
              <a:t>Our Vision</a:t>
            </a:r>
            <a:endParaRPr lang="en-US" sz="4800" dirty="0"/>
          </a:p>
        </p:txBody>
      </p:sp>
      <p:sp>
        <p:nvSpPr>
          <p:cNvPr id="2" name="Content Placeholder 1"/>
          <p:cNvSpPr>
            <a:spLocks noGrp="1"/>
          </p:cNvSpPr>
          <p:nvPr>
            <p:ph idx="1"/>
          </p:nvPr>
        </p:nvSpPr>
        <p:spPr>
          <a:xfrm>
            <a:off x="457200" y="1706880"/>
            <a:ext cx="8229600" cy="4389120"/>
          </a:xfrm>
        </p:spPr>
        <p:txBody>
          <a:bodyPr/>
          <a:lstStyle/>
          <a:p>
            <a:r>
              <a:rPr lang="en-US" dirty="0" smtClean="0">
                <a:latin typeface="+mj-lt"/>
              </a:rPr>
              <a:t>Protect a forest to benefit people, wildlife and salmon.</a:t>
            </a:r>
          </a:p>
          <a:p>
            <a:r>
              <a:rPr lang="en-US" dirty="0" smtClean="0">
                <a:latin typeface="+mj-lt"/>
              </a:rPr>
              <a:t> Crown Bothell’s visionary downtown redevelopment with a  magnificent </a:t>
            </a:r>
            <a:r>
              <a:rPr lang="en-US" dirty="0" smtClean="0">
                <a:latin typeface="+mj-lt"/>
              </a:rPr>
              <a:t>walk-to-forest</a:t>
            </a:r>
            <a:r>
              <a:rPr lang="en-US" dirty="0" smtClean="0">
                <a:latin typeface="+mj-lt"/>
              </a:rPr>
              <a:t>.</a:t>
            </a:r>
          </a:p>
          <a:p>
            <a:pPr marL="0" indent="0">
              <a:buNone/>
            </a:pPr>
            <a:endParaRPr lang="en-US" dirty="0">
              <a:latin typeface="+mj-lt"/>
            </a:endParaRPr>
          </a:p>
        </p:txBody>
      </p:sp>
      <p:pic>
        <p:nvPicPr>
          <p:cNvPr id="2050" name="Picture 2"/>
          <p:cNvPicPr>
            <a:picLocks noChangeAspect="1" noChangeArrowheads="1"/>
          </p:cNvPicPr>
          <p:nvPr/>
        </p:nvPicPr>
        <p:blipFill>
          <a:blip r:embed="rId3" cstate="print"/>
          <a:srcRect/>
          <a:stretch>
            <a:fillRect/>
          </a:stretch>
        </p:blipFill>
        <p:spPr bwMode="auto">
          <a:xfrm>
            <a:off x="1295400" y="3200400"/>
            <a:ext cx="6019800" cy="2924478"/>
          </a:xfrm>
          <a:prstGeom prst="rect">
            <a:avLst/>
          </a:prstGeom>
          <a:noFill/>
          <a:ln w="38100">
            <a:solidFill>
              <a:schemeClr val="bg1"/>
            </a:solidFill>
            <a:miter lim="800000"/>
            <a:headEnd/>
            <a:tailEnd/>
          </a:ln>
          <a:effectLst/>
        </p:spPr>
      </p:pic>
      <p:sp>
        <p:nvSpPr>
          <p:cNvPr id="5" name="TextBox 4"/>
          <p:cNvSpPr txBox="1"/>
          <p:nvPr/>
        </p:nvSpPr>
        <p:spPr>
          <a:xfrm>
            <a:off x="609600" y="6248400"/>
            <a:ext cx="7391400" cy="369332"/>
          </a:xfrm>
          <a:prstGeom prst="rect">
            <a:avLst/>
          </a:prstGeom>
          <a:noFill/>
        </p:spPr>
        <p:txBody>
          <a:bodyPr wrap="square" rtlCol="0">
            <a:spAutoFit/>
          </a:bodyPr>
          <a:lstStyle/>
          <a:p>
            <a:pPr algn="ctr"/>
            <a:r>
              <a:rPr lang="en-US" dirty="0" smtClean="0">
                <a:latin typeface="+mj-lt"/>
              </a:rPr>
              <a:t>North Creek Forest </a:t>
            </a:r>
            <a:r>
              <a:rPr lang="en-US" dirty="0" smtClean="0">
                <a:latin typeface="+mj-lt"/>
              </a:rPr>
              <a:t>advocates</a:t>
            </a:r>
            <a:r>
              <a:rPr lang="en-US" dirty="0" smtClean="0">
                <a:latin typeface="+mj-lt"/>
              </a:rPr>
              <a:t> </a:t>
            </a:r>
            <a:r>
              <a:rPr lang="en-US" dirty="0" smtClean="0">
                <a:latin typeface="+mj-lt"/>
              </a:rPr>
              <a:t>at Bothell 4</a:t>
            </a:r>
            <a:r>
              <a:rPr lang="en-US" baseline="30000" dirty="0" smtClean="0">
                <a:latin typeface="+mj-lt"/>
              </a:rPr>
              <a:t>th</a:t>
            </a:r>
            <a:r>
              <a:rPr lang="en-US" dirty="0" smtClean="0">
                <a:latin typeface="+mj-lt"/>
              </a:rPr>
              <a:t> of July Parade</a:t>
            </a:r>
            <a:endParaRPr lang="en-US" dirty="0">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normAutofit fontScale="90000"/>
          </a:bodyPr>
          <a:lstStyle/>
          <a:p>
            <a:pPr algn="ct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sz="4000" dirty="0" smtClean="0"/>
              <a:t>Begins with Protecting North Creek Forest: </a:t>
            </a:r>
            <a:br>
              <a:rPr lang="en-US" sz="4000" dirty="0" smtClean="0"/>
            </a:br>
            <a:r>
              <a:rPr lang="en-US" sz="4000" dirty="0" smtClean="0"/>
              <a:t>Schematic Drawing of NC Forest Park</a:t>
            </a:r>
            <a:endParaRPr lang="en-US" sz="4000" dirty="0"/>
          </a:p>
        </p:txBody>
      </p:sp>
      <p:pic>
        <p:nvPicPr>
          <p:cNvPr id="5" name="Picture 4" descr="NCF wc grou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2362200"/>
            <a:ext cx="6324600" cy="4216400"/>
          </a:xfrm>
          <a:prstGeom prst="rect">
            <a:avLst/>
          </a:prstGeom>
          <a:ln w="38100" cmpd="sng">
            <a:solidFill>
              <a:srgbClr val="000000"/>
            </a:solidFill>
          </a:ln>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8229600" cy="1143000"/>
          </a:xfrm>
        </p:spPr>
        <p:txBody>
          <a:bodyPr/>
          <a:lstStyle/>
          <a:p>
            <a:r>
              <a:rPr lang="en-US" dirty="0" smtClean="0"/>
              <a:t>Bothell’s Future</a:t>
            </a:r>
            <a:endParaRPr lang="en-US" dirty="0"/>
          </a:p>
        </p:txBody>
      </p:sp>
      <p:sp>
        <p:nvSpPr>
          <p:cNvPr id="3" name="Content Placeholder 2"/>
          <p:cNvSpPr>
            <a:spLocks noGrp="1"/>
          </p:cNvSpPr>
          <p:nvPr>
            <p:ph idx="1"/>
          </p:nvPr>
        </p:nvSpPr>
        <p:spPr>
          <a:xfrm>
            <a:off x="381000" y="1752600"/>
            <a:ext cx="8229600" cy="4572000"/>
          </a:xfrm>
        </p:spPr>
        <p:txBody>
          <a:bodyPr/>
          <a:lstStyle/>
          <a:p>
            <a:r>
              <a:rPr lang="en-US" dirty="0" smtClean="0">
                <a:latin typeface="+mj-lt"/>
              </a:rPr>
              <a:t>A great place to live</a:t>
            </a:r>
          </a:p>
          <a:p>
            <a:r>
              <a:rPr lang="en-US" dirty="0" smtClean="0">
                <a:latin typeface="+mj-lt"/>
              </a:rPr>
              <a:t>A blend of urban</a:t>
            </a:r>
          </a:p>
          <a:p>
            <a:pPr>
              <a:buNone/>
            </a:pPr>
            <a:r>
              <a:rPr lang="en-US" dirty="0" smtClean="0">
                <a:latin typeface="+mj-lt"/>
              </a:rPr>
              <a:t>   &amp; natural amenities</a:t>
            </a:r>
            <a:endParaRPr lang="en-US" dirty="0">
              <a:latin typeface="+mj-lt"/>
            </a:endParaRPr>
          </a:p>
        </p:txBody>
      </p:sp>
      <p:pic>
        <p:nvPicPr>
          <p:cNvPr id="5" name="Picture 4" descr="Pathy.jpg"/>
          <p:cNvPicPr>
            <a:picLocks noChangeAspect="1"/>
          </p:cNvPicPr>
          <p:nvPr/>
        </p:nvPicPr>
        <p:blipFill>
          <a:blip r:embed="rId3" cstate="print"/>
          <a:stretch>
            <a:fillRect/>
          </a:stretch>
        </p:blipFill>
        <p:spPr>
          <a:xfrm>
            <a:off x="6172200" y="2895600"/>
            <a:ext cx="2971800" cy="3962400"/>
          </a:xfrm>
          <a:prstGeom prst="rect">
            <a:avLst/>
          </a:prstGeom>
          <a:ln w="38100">
            <a:solidFill>
              <a:schemeClr val="bg1"/>
            </a:solidFill>
          </a:ln>
        </p:spPr>
      </p:pic>
      <p:pic>
        <p:nvPicPr>
          <p:cNvPr id="7" name="Picture 6" descr="Bothell, Towhee 007.JPG"/>
          <p:cNvPicPr>
            <a:picLocks noChangeAspect="1"/>
          </p:cNvPicPr>
          <p:nvPr/>
        </p:nvPicPr>
        <p:blipFill>
          <a:blip r:embed="rId4" cstate="print">
            <a:lum contrast="10000"/>
          </a:blip>
          <a:srcRect l="24306" t="17925" r="25694" b="16897"/>
          <a:stretch>
            <a:fillRect/>
          </a:stretch>
        </p:blipFill>
        <p:spPr>
          <a:xfrm>
            <a:off x="4419600" y="762000"/>
            <a:ext cx="1752600" cy="2971800"/>
          </a:xfrm>
          <a:prstGeom prst="rect">
            <a:avLst/>
          </a:prstGeom>
          <a:ln w="38100">
            <a:solidFill>
              <a:schemeClr val="bg1"/>
            </a:solidFill>
          </a:ln>
        </p:spPr>
      </p:pic>
      <p:pic>
        <p:nvPicPr>
          <p:cNvPr id="8" name="Picture 7" descr="Bothell, Towhee 008.JPG"/>
          <p:cNvPicPr>
            <a:picLocks noChangeAspect="1"/>
          </p:cNvPicPr>
          <p:nvPr/>
        </p:nvPicPr>
        <p:blipFill>
          <a:blip r:embed="rId5" cstate="print"/>
          <a:srcRect l="8411" t="22617" r="13084" b="2804"/>
          <a:stretch>
            <a:fillRect/>
          </a:stretch>
        </p:blipFill>
        <p:spPr>
          <a:xfrm>
            <a:off x="40108" y="3733800"/>
            <a:ext cx="4379492" cy="2971800"/>
          </a:xfrm>
          <a:prstGeom prst="rect">
            <a:avLst/>
          </a:prstGeom>
          <a:ln w="38100">
            <a:solidFill>
              <a:schemeClr val="bg1"/>
            </a:solidFill>
          </a:ln>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srcRect/>
          <a:stretch>
            <a:fillRect/>
          </a:stretch>
        </p:blipFill>
        <p:spPr bwMode="auto">
          <a:xfrm>
            <a:off x="1295400" y="1371600"/>
            <a:ext cx="6642695" cy="4953000"/>
          </a:xfrm>
          <a:prstGeom prst="rect">
            <a:avLst/>
          </a:prstGeom>
          <a:noFill/>
          <a:ln w="38100">
            <a:solidFill>
              <a:schemeClr val="tx1"/>
            </a:solidFill>
            <a:miter lim="800000"/>
            <a:headEnd/>
            <a:tailEnd/>
          </a:ln>
          <a:effectLst/>
        </p:spPr>
      </p:pic>
      <p:sp>
        <p:nvSpPr>
          <p:cNvPr id="5" name="TextBox 4"/>
          <p:cNvSpPr txBox="1"/>
          <p:nvPr/>
        </p:nvSpPr>
        <p:spPr>
          <a:xfrm>
            <a:off x="0" y="609600"/>
            <a:ext cx="9906000" cy="646331"/>
          </a:xfrm>
          <a:prstGeom prst="rect">
            <a:avLst/>
          </a:prstGeom>
          <a:noFill/>
        </p:spPr>
        <p:txBody>
          <a:bodyPr wrap="square" rtlCol="0">
            <a:spAutoFit/>
          </a:bodyPr>
          <a:lstStyle/>
          <a:p>
            <a:r>
              <a:rPr lang="en-US" sz="3200" dirty="0" smtClean="0">
                <a:solidFill>
                  <a:schemeClr val="tx2"/>
                </a:solidFill>
                <a:latin typeface="+mj-lt"/>
              </a:rPr>
              <a:t>   </a:t>
            </a:r>
            <a:r>
              <a:rPr lang="en-US" sz="3600" dirty="0" smtClean="0">
                <a:solidFill>
                  <a:schemeClr val="tx2"/>
                </a:solidFill>
                <a:latin typeface="+mj-lt"/>
              </a:rPr>
              <a:t>KEEP BOTHELL’S GREEN CORRIDOR INTACT!</a:t>
            </a:r>
            <a:endParaRPr lang="en-US" sz="3600" dirty="0">
              <a:solidFill>
                <a:schemeClr val="tx2"/>
              </a:solidFill>
              <a:latin typeface="+mj-lt"/>
            </a:endParaRPr>
          </a:p>
        </p:txBody>
      </p:sp>
      <p:sp>
        <p:nvSpPr>
          <p:cNvPr id="8" name="Freeform 7"/>
          <p:cNvSpPr/>
          <p:nvPr/>
        </p:nvSpPr>
        <p:spPr>
          <a:xfrm>
            <a:off x="6435725" y="3873500"/>
            <a:ext cx="361950" cy="339725"/>
          </a:xfrm>
          <a:custGeom>
            <a:avLst/>
            <a:gdLst>
              <a:gd name="connsiteX0" fmla="*/ 0 w 361950"/>
              <a:gd name="connsiteY0" fmla="*/ 6350 h 339725"/>
              <a:gd name="connsiteX1" fmla="*/ 361950 w 361950"/>
              <a:gd name="connsiteY1" fmla="*/ 0 h 339725"/>
              <a:gd name="connsiteX2" fmla="*/ 320675 w 361950"/>
              <a:gd name="connsiteY2" fmla="*/ 76200 h 339725"/>
              <a:gd name="connsiteX3" fmla="*/ 190500 w 361950"/>
              <a:gd name="connsiteY3" fmla="*/ 257175 h 339725"/>
              <a:gd name="connsiteX4" fmla="*/ 111125 w 361950"/>
              <a:gd name="connsiteY4" fmla="*/ 339725 h 339725"/>
              <a:gd name="connsiteX5" fmla="*/ 19050 w 361950"/>
              <a:gd name="connsiteY5" fmla="*/ 333375 h 339725"/>
              <a:gd name="connsiteX6" fmla="*/ 0 w 361950"/>
              <a:gd name="connsiteY6" fmla="*/ 6350 h 33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950" h="339725">
                <a:moveTo>
                  <a:pt x="0" y="6350"/>
                </a:moveTo>
                <a:lnTo>
                  <a:pt x="361950" y="0"/>
                </a:lnTo>
                <a:lnTo>
                  <a:pt x="320675" y="76200"/>
                </a:lnTo>
                <a:lnTo>
                  <a:pt x="190500" y="257175"/>
                </a:lnTo>
                <a:lnTo>
                  <a:pt x="111125" y="339725"/>
                </a:lnTo>
                <a:lnTo>
                  <a:pt x="19050" y="333375"/>
                </a:lnTo>
                <a:cubicBezTo>
                  <a:pt x="17992" y="225425"/>
                  <a:pt x="16933" y="117475"/>
                  <a:pt x="0" y="6350"/>
                </a:cubicBezTo>
                <a:close/>
              </a:path>
            </a:pathLst>
          </a:custGeom>
          <a:solidFill>
            <a:srgbClr val="F3A44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6591300" y="3965575"/>
            <a:ext cx="209550" cy="231775"/>
          </a:xfrm>
          <a:custGeom>
            <a:avLst/>
            <a:gdLst>
              <a:gd name="connsiteX0" fmla="*/ 0 w 209550"/>
              <a:gd name="connsiteY0" fmla="*/ 231775 h 231775"/>
              <a:gd name="connsiteX1" fmla="*/ 200025 w 209550"/>
              <a:gd name="connsiteY1" fmla="*/ 225425 h 231775"/>
              <a:gd name="connsiteX2" fmla="*/ 209550 w 209550"/>
              <a:gd name="connsiteY2" fmla="*/ 69850 h 231775"/>
              <a:gd name="connsiteX3" fmla="*/ 200025 w 209550"/>
              <a:gd name="connsiteY3" fmla="*/ 0 h 231775"/>
              <a:gd name="connsiteX4" fmla="*/ 200025 w 209550"/>
              <a:gd name="connsiteY4" fmla="*/ 0 h 231775"/>
              <a:gd name="connsiteX5" fmla="*/ 0 w 209550"/>
              <a:gd name="connsiteY5" fmla="*/ 231775 h 23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550" h="231775">
                <a:moveTo>
                  <a:pt x="0" y="231775"/>
                </a:moveTo>
                <a:lnTo>
                  <a:pt x="200025" y="225425"/>
                </a:lnTo>
                <a:lnTo>
                  <a:pt x="209550" y="69850"/>
                </a:lnTo>
                <a:lnTo>
                  <a:pt x="200025" y="0"/>
                </a:lnTo>
                <a:lnTo>
                  <a:pt x="200025" y="0"/>
                </a:lnTo>
                <a:lnTo>
                  <a:pt x="0" y="231775"/>
                </a:lnTo>
                <a:close/>
              </a:path>
            </a:pathLst>
          </a:custGeom>
          <a:solidFill>
            <a:srgbClr val="F3A44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800600" y="6477000"/>
            <a:ext cx="381000" cy="304800"/>
          </a:xfrm>
          <a:prstGeom prst="rect">
            <a:avLst/>
          </a:prstGeom>
          <a:solidFill>
            <a:srgbClr val="F3A447"/>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5257800" y="6445190"/>
            <a:ext cx="3188042" cy="400110"/>
          </a:xfrm>
          <a:prstGeom prst="rect">
            <a:avLst/>
          </a:prstGeom>
          <a:noFill/>
        </p:spPr>
        <p:txBody>
          <a:bodyPr wrap="none" rtlCol="0">
            <a:spAutoFit/>
          </a:bodyPr>
          <a:lstStyle/>
          <a:p>
            <a:r>
              <a:rPr lang="en-US" sz="2000" b="1" dirty="0" smtClean="0">
                <a:solidFill>
                  <a:srgbClr val="FEFAC9"/>
                </a:solidFill>
              </a:rPr>
              <a:t>Now under development</a:t>
            </a:r>
            <a:endParaRPr lang="en-US" sz="2000" b="1" dirty="0">
              <a:solidFill>
                <a:srgbClr val="FEFAC9"/>
              </a:solidFill>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nner forest.jpg"/>
          <p:cNvPicPr>
            <a:picLocks noChangeAspect="1"/>
          </p:cNvPicPr>
          <p:nvPr/>
        </p:nvPicPr>
        <p:blipFill>
          <a:blip r:embed="rId3" cstate="print"/>
          <a:stretch>
            <a:fillRect/>
          </a:stretch>
        </p:blipFill>
        <p:spPr>
          <a:xfrm>
            <a:off x="0" y="0"/>
            <a:ext cx="9144000" cy="6858000"/>
          </a:xfrm>
          <a:prstGeom prst="rect">
            <a:avLst/>
          </a:prstGeom>
        </p:spPr>
      </p:pic>
      <p:sp>
        <p:nvSpPr>
          <p:cNvPr id="6" name="Rectangle 5"/>
          <p:cNvSpPr/>
          <p:nvPr/>
        </p:nvSpPr>
        <p:spPr>
          <a:xfrm>
            <a:off x="-1524000" y="3105834"/>
            <a:ext cx="11734800" cy="1200329"/>
          </a:xfrm>
          <a:prstGeom prst="rect">
            <a:avLst/>
          </a:prstGeom>
        </p:spPr>
        <p:txBody>
          <a:bodyPr wrap="square">
            <a:spAutoFit/>
          </a:bodyPr>
          <a:lstStyle/>
          <a:p>
            <a:r>
              <a:rPr lang="en-US" dirty="0" smtClean="0"/>
              <a:t>“                                        </a:t>
            </a:r>
            <a:r>
              <a:rPr lang="en-US" sz="3600" b="1" dirty="0" smtClean="0">
                <a:solidFill>
                  <a:schemeClr val="tx2"/>
                </a:solidFill>
                <a:latin typeface="+mj-lt"/>
              </a:rPr>
              <a:t>Land, they ain’t making it anymore.” </a:t>
            </a:r>
          </a:p>
          <a:p>
            <a:r>
              <a:rPr lang="en-US" sz="3600" b="1" dirty="0" smtClean="0">
                <a:solidFill>
                  <a:schemeClr val="tx2"/>
                </a:solidFill>
                <a:latin typeface="+mj-lt"/>
              </a:rPr>
              <a:t>                             – </a:t>
            </a:r>
            <a:r>
              <a:rPr lang="en-US" sz="2800" b="1" dirty="0" smtClean="0">
                <a:solidFill>
                  <a:schemeClr val="tx2"/>
                </a:solidFill>
                <a:latin typeface="+mj-lt"/>
              </a:rPr>
              <a:t>Mark Twain    </a:t>
            </a:r>
            <a:endParaRPr lang="en-US" sz="2800" b="1" dirty="0">
              <a:solidFill>
                <a:schemeClr val="tx2"/>
              </a:solidFill>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19200"/>
          </a:xfrm>
        </p:spPr>
        <p:txBody>
          <a:bodyPr/>
          <a:lstStyle/>
          <a:p>
            <a:r>
              <a:rPr lang="en-US" dirty="0" smtClean="0"/>
              <a:t>The Timing is Ripe!</a:t>
            </a:r>
            <a:endParaRPr lang="en-US" dirty="0"/>
          </a:p>
        </p:txBody>
      </p:sp>
      <p:sp>
        <p:nvSpPr>
          <p:cNvPr id="3" name="Content Placeholder 2"/>
          <p:cNvSpPr>
            <a:spLocks noGrp="1"/>
          </p:cNvSpPr>
          <p:nvPr>
            <p:ph idx="1"/>
          </p:nvPr>
        </p:nvSpPr>
        <p:spPr>
          <a:xfrm>
            <a:off x="914400" y="1143000"/>
            <a:ext cx="8229600" cy="4572000"/>
          </a:xfrm>
        </p:spPr>
        <p:txBody>
          <a:bodyPr>
            <a:normAutofit/>
          </a:bodyPr>
          <a:lstStyle/>
          <a:p>
            <a:pPr>
              <a:buNone/>
            </a:pPr>
            <a:r>
              <a:rPr lang="en-US" dirty="0" smtClean="0"/>
              <a:t>		</a:t>
            </a:r>
          </a:p>
          <a:p>
            <a:pPr>
              <a:buNone/>
            </a:pPr>
            <a:r>
              <a:rPr lang="en-US" dirty="0" smtClean="0"/>
              <a:t>		41.5 acres protected so far</a:t>
            </a:r>
          </a:p>
          <a:p>
            <a:pPr>
              <a:buNone/>
            </a:pPr>
            <a:endParaRPr lang="en-US" dirty="0" smtClean="0"/>
          </a:p>
          <a:p>
            <a:pPr>
              <a:buNone/>
            </a:pPr>
            <a:r>
              <a:rPr lang="en-US" dirty="0" smtClean="0"/>
              <a:t>		22 need protection 	        </a:t>
            </a:r>
          </a:p>
          <a:p>
            <a:pPr>
              <a:buNone/>
            </a:pPr>
            <a:r>
              <a:rPr lang="en-US" dirty="0" smtClean="0"/>
              <a:t>           </a:t>
            </a:r>
          </a:p>
          <a:p>
            <a:pPr>
              <a:buNone/>
            </a:pPr>
            <a:r>
              <a:rPr lang="en-US" dirty="0" smtClean="0"/>
              <a:t>		Downtown Bothell </a:t>
            </a:r>
          </a:p>
          <a:p>
            <a:pPr>
              <a:buNone/>
            </a:pPr>
            <a:r>
              <a:rPr lang="en-US" dirty="0" smtClean="0"/>
              <a:t>		revitalization underway</a:t>
            </a:r>
          </a:p>
          <a:p>
            <a:pPr>
              <a:buNone/>
            </a:pPr>
            <a:endParaRPr lang="en-US" dirty="0" smtClean="0"/>
          </a:p>
          <a:p>
            <a:pPr>
              <a:buNone/>
            </a:pPr>
            <a:r>
              <a:rPr lang="en-US" dirty="0" smtClean="0"/>
              <a:t>	</a:t>
            </a:r>
            <a:endParaRPr lang="en-US" dirty="0"/>
          </a:p>
        </p:txBody>
      </p:sp>
      <p:pic>
        <p:nvPicPr>
          <p:cNvPr id="4" name="Picture 2" descr="C:\Users\Owner\AppData\Local\Microsoft\Windows\Temporary Internet Files\Content.IE5\YO95X69D\MC900020483[1].wmf"/>
          <p:cNvPicPr>
            <a:picLocks noChangeAspect="1" noChangeArrowheads="1"/>
          </p:cNvPicPr>
          <p:nvPr/>
        </p:nvPicPr>
        <p:blipFill>
          <a:blip r:embed="rId3" cstate="print"/>
          <a:srcRect/>
          <a:stretch>
            <a:fillRect/>
          </a:stretch>
        </p:blipFill>
        <p:spPr bwMode="auto">
          <a:xfrm>
            <a:off x="304800" y="1662753"/>
            <a:ext cx="1062016" cy="547048"/>
          </a:xfrm>
          <a:prstGeom prst="rect">
            <a:avLst/>
          </a:prstGeom>
          <a:noFill/>
        </p:spPr>
      </p:pic>
      <p:pic>
        <p:nvPicPr>
          <p:cNvPr id="6" name="Picture 2" descr="C:\Users\Owner\AppData\Local\Microsoft\Windows\Temporary Internet Files\Content.IE5\YO95X69D\MC900020483[1].wmf"/>
          <p:cNvPicPr>
            <a:picLocks noChangeAspect="1" noChangeArrowheads="1"/>
          </p:cNvPicPr>
          <p:nvPr/>
        </p:nvPicPr>
        <p:blipFill>
          <a:blip r:embed="rId3" cstate="print"/>
          <a:srcRect/>
          <a:stretch>
            <a:fillRect/>
          </a:stretch>
        </p:blipFill>
        <p:spPr bwMode="auto">
          <a:xfrm>
            <a:off x="304800" y="2667000"/>
            <a:ext cx="1066800" cy="549512"/>
          </a:xfrm>
          <a:prstGeom prst="rect">
            <a:avLst/>
          </a:prstGeom>
          <a:noFill/>
        </p:spPr>
      </p:pic>
      <p:pic>
        <p:nvPicPr>
          <p:cNvPr id="10" name="Picture 9" descr="Bothell, Towhee 011.JPG"/>
          <p:cNvPicPr>
            <a:picLocks noChangeAspect="1"/>
          </p:cNvPicPr>
          <p:nvPr/>
        </p:nvPicPr>
        <p:blipFill>
          <a:blip r:embed="rId4" cstate="print">
            <a:lum contrast="10000"/>
          </a:blip>
          <a:srcRect t="14286"/>
          <a:stretch>
            <a:fillRect/>
          </a:stretch>
        </p:blipFill>
        <p:spPr>
          <a:xfrm>
            <a:off x="1905000" y="4648200"/>
            <a:ext cx="2971800" cy="1910443"/>
          </a:xfrm>
          <a:prstGeom prst="rect">
            <a:avLst/>
          </a:prstGeom>
          <a:ln w="38100">
            <a:solidFill>
              <a:schemeClr val="bg1"/>
            </a:solidFill>
          </a:ln>
        </p:spPr>
      </p:pic>
      <p:pic>
        <p:nvPicPr>
          <p:cNvPr id="11" name="Picture 2" descr="C:\Users\Owner\AppData\Local\Microsoft\Windows\Temporary Internet Files\Content.IE5\YO95X69D\MC900020483[1].wmf"/>
          <p:cNvPicPr>
            <a:picLocks noChangeAspect="1" noChangeArrowheads="1"/>
          </p:cNvPicPr>
          <p:nvPr/>
        </p:nvPicPr>
        <p:blipFill>
          <a:blip r:embed="rId3" cstate="print"/>
          <a:srcRect/>
          <a:stretch>
            <a:fillRect/>
          </a:stretch>
        </p:blipFill>
        <p:spPr bwMode="auto">
          <a:xfrm>
            <a:off x="304800" y="3581400"/>
            <a:ext cx="985816" cy="609600"/>
          </a:xfrm>
          <a:prstGeom prst="rect">
            <a:avLst/>
          </a:prstGeom>
          <a:noFill/>
        </p:spPr>
      </p:pic>
      <p:pic>
        <p:nvPicPr>
          <p:cNvPr id="36866" name="Picture 2"/>
          <p:cNvPicPr>
            <a:picLocks noChangeAspect="1" noChangeArrowheads="1"/>
          </p:cNvPicPr>
          <p:nvPr/>
        </p:nvPicPr>
        <p:blipFill>
          <a:blip r:embed="rId5" cstate="print"/>
          <a:srcRect l="22472" r="20597"/>
          <a:stretch>
            <a:fillRect/>
          </a:stretch>
        </p:blipFill>
        <p:spPr bwMode="auto">
          <a:xfrm>
            <a:off x="5410200" y="2438400"/>
            <a:ext cx="3200400" cy="3763629"/>
          </a:xfrm>
          <a:prstGeom prst="rect">
            <a:avLst/>
          </a:prstGeom>
          <a:noFill/>
          <a:ln w="38100">
            <a:solidFill>
              <a:schemeClr val="bg1"/>
            </a:solidFill>
            <a:miter lim="800000"/>
            <a:headEnd/>
            <a:tailEnd/>
          </a:ln>
          <a:effectLst/>
        </p:spPr>
      </p:pic>
    </p:spTree>
    <p:extLst>
      <p:ext uri="{BB962C8B-B14F-4D97-AF65-F5344CB8AC3E}">
        <p14:creationId xmlns:p14="http://schemas.microsoft.com/office/powerpoint/2010/main" val="421323407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5096933" y="356407"/>
            <a:ext cx="1557867" cy="3471333"/>
          </a:xfrm>
          <a:custGeom>
            <a:avLst/>
            <a:gdLst>
              <a:gd name="connsiteX0" fmla="*/ 0 w 1583267"/>
              <a:gd name="connsiteY0" fmla="*/ 0 h 3471333"/>
              <a:gd name="connsiteX1" fmla="*/ 101600 w 1583267"/>
              <a:gd name="connsiteY1" fmla="*/ 3437466 h 3471333"/>
              <a:gd name="connsiteX2" fmla="*/ 1583267 w 1583267"/>
              <a:gd name="connsiteY2" fmla="*/ 3471333 h 3471333"/>
              <a:gd name="connsiteX3" fmla="*/ 1413933 w 1583267"/>
              <a:gd name="connsiteY3" fmla="*/ 3183466 h 3471333"/>
              <a:gd name="connsiteX4" fmla="*/ 1134533 w 1583267"/>
              <a:gd name="connsiteY4" fmla="*/ 2446866 h 3471333"/>
              <a:gd name="connsiteX5" fmla="*/ 635000 w 1583267"/>
              <a:gd name="connsiteY5" fmla="*/ 1659466 h 3471333"/>
              <a:gd name="connsiteX6" fmla="*/ 0 w 1583267"/>
              <a:gd name="connsiteY6" fmla="*/ 0 h 347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3267" h="3471333">
                <a:moveTo>
                  <a:pt x="0" y="0"/>
                </a:moveTo>
                <a:lnTo>
                  <a:pt x="101600" y="3437466"/>
                </a:lnTo>
                <a:lnTo>
                  <a:pt x="1583267" y="3471333"/>
                </a:lnTo>
                <a:lnTo>
                  <a:pt x="1413933" y="3183466"/>
                </a:lnTo>
                <a:lnTo>
                  <a:pt x="1134533" y="2446866"/>
                </a:lnTo>
                <a:lnTo>
                  <a:pt x="635000" y="1659466"/>
                </a:lnTo>
                <a:lnTo>
                  <a:pt x="0" y="0"/>
                </a:lnTo>
                <a:close/>
              </a:path>
            </a:pathLst>
          </a:custGeom>
          <a:solidFill>
            <a:srgbClr val="4CCB2A"/>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tx1"/>
              </a:solidFill>
            </a:endParaRPr>
          </a:p>
        </p:txBody>
      </p:sp>
      <p:sp>
        <p:nvSpPr>
          <p:cNvPr id="5" name="Freeform 4"/>
          <p:cNvSpPr/>
          <p:nvPr/>
        </p:nvSpPr>
        <p:spPr>
          <a:xfrm>
            <a:off x="5181600" y="4530475"/>
            <a:ext cx="1591733" cy="295526"/>
          </a:xfrm>
          <a:custGeom>
            <a:avLst/>
            <a:gdLst>
              <a:gd name="connsiteX0" fmla="*/ 0 w 1608666"/>
              <a:gd name="connsiteY0" fmla="*/ 0 h 330200"/>
              <a:gd name="connsiteX1" fmla="*/ 8466 w 1608666"/>
              <a:gd name="connsiteY1" fmla="*/ 287867 h 330200"/>
              <a:gd name="connsiteX2" fmla="*/ 1608666 w 1608666"/>
              <a:gd name="connsiteY2" fmla="*/ 330200 h 330200"/>
              <a:gd name="connsiteX3" fmla="*/ 1566333 w 1608666"/>
              <a:gd name="connsiteY3" fmla="*/ 25400 h 330200"/>
              <a:gd name="connsiteX4" fmla="*/ 0 w 1608666"/>
              <a:gd name="connsiteY4" fmla="*/ 0 h 33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666" h="330200">
                <a:moveTo>
                  <a:pt x="0" y="0"/>
                </a:moveTo>
                <a:lnTo>
                  <a:pt x="8466" y="287867"/>
                </a:lnTo>
                <a:lnTo>
                  <a:pt x="1608666" y="330200"/>
                </a:lnTo>
                <a:lnTo>
                  <a:pt x="1566333" y="25400"/>
                </a:lnTo>
                <a:lnTo>
                  <a:pt x="0" y="0"/>
                </a:lnTo>
                <a:close/>
              </a:path>
            </a:pathLst>
          </a:custGeom>
          <a:solidFill>
            <a:srgbClr val="4CCB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Freeform 5"/>
          <p:cNvSpPr/>
          <p:nvPr/>
        </p:nvSpPr>
        <p:spPr>
          <a:xfrm>
            <a:off x="5206999" y="3785408"/>
            <a:ext cx="1476375" cy="304800"/>
          </a:xfrm>
          <a:custGeom>
            <a:avLst/>
            <a:gdLst>
              <a:gd name="connsiteX0" fmla="*/ 0 w 1476375"/>
              <a:gd name="connsiteY0" fmla="*/ 0 h 304800"/>
              <a:gd name="connsiteX1" fmla="*/ 0 w 1476375"/>
              <a:gd name="connsiteY1" fmla="*/ 282575 h 304800"/>
              <a:gd name="connsiteX2" fmla="*/ 1476375 w 1476375"/>
              <a:gd name="connsiteY2" fmla="*/ 304800 h 304800"/>
              <a:gd name="connsiteX3" fmla="*/ 1438275 w 1476375"/>
              <a:gd name="connsiteY3" fmla="*/ 15875 h 304800"/>
              <a:gd name="connsiteX4" fmla="*/ 0 w 1476375"/>
              <a:gd name="connsiteY4" fmla="*/ 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6375" h="304800">
                <a:moveTo>
                  <a:pt x="0" y="0"/>
                </a:moveTo>
                <a:lnTo>
                  <a:pt x="0" y="282575"/>
                </a:lnTo>
                <a:lnTo>
                  <a:pt x="1476375" y="304800"/>
                </a:lnTo>
                <a:lnTo>
                  <a:pt x="1438275" y="15875"/>
                </a:lnTo>
                <a:lnTo>
                  <a:pt x="0" y="0"/>
                </a:lnTo>
                <a:close/>
              </a:path>
            </a:pathLst>
          </a:custGeom>
          <a:solidFill>
            <a:srgbClr val="4CCB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Freeform 6"/>
          <p:cNvSpPr/>
          <p:nvPr/>
        </p:nvSpPr>
        <p:spPr>
          <a:xfrm>
            <a:off x="5181600" y="4065552"/>
            <a:ext cx="1565275" cy="511426"/>
          </a:xfrm>
          <a:custGeom>
            <a:avLst/>
            <a:gdLst>
              <a:gd name="connsiteX0" fmla="*/ 0 w 1565275"/>
              <a:gd name="connsiteY0" fmla="*/ 0 h 495300"/>
              <a:gd name="connsiteX1" fmla="*/ 9525 w 1565275"/>
              <a:gd name="connsiteY1" fmla="*/ 466725 h 495300"/>
              <a:gd name="connsiteX2" fmla="*/ 1565275 w 1565275"/>
              <a:gd name="connsiteY2" fmla="*/ 495300 h 495300"/>
              <a:gd name="connsiteX3" fmla="*/ 1473200 w 1565275"/>
              <a:gd name="connsiteY3" fmla="*/ 22225 h 495300"/>
              <a:gd name="connsiteX4" fmla="*/ 0 w 1565275"/>
              <a:gd name="connsiteY4" fmla="*/ 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275" h="495300">
                <a:moveTo>
                  <a:pt x="0" y="0"/>
                </a:moveTo>
                <a:lnTo>
                  <a:pt x="9525" y="466725"/>
                </a:lnTo>
                <a:lnTo>
                  <a:pt x="1565275" y="495300"/>
                </a:lnTo>
                <a:lnTo>
                  <a:pt x="1473200" y="22225"/>
                </a:lnTo>
                <a:lnTo>
                  <a:pt x="0" y="0"/>
                </a:lnTo>
                <a:close/>
              </a:path>
            </a:pathLst>
          </a:custGeom>
          <a:gradFill flip="none" rotWithShape="1">
            <a:gsLst>
              <a:gs pos="8000">
                <a:srgbClr val="B4F456"/>
              </a:gs>
              <a:gs pos="100000">
                <a:srgbClr val="FFFFFF"/>
              </a:gs>
              <a:gs pos="99000">
                <a:srgbClr val="FE520A"/>
              </a:gs>
            </a:gsLst>
            <a:lin ang="0" scaled="1"/>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8" name="Freeform 7"/>
          <p:cNvSpPr/>
          <p:nvPr/>
        </p:nvSpPr>
        <p:spPr>
          <a:xfrm>
            <a:off x="5181600" y="4724400"/>
            <a:ext cx="1674284" cy="381000"/>
          </a:xfrm>
          <a:custGeom>
            <a:avLst/>
            <a:gdLst>
              <a:gd name="connsiteX0" fmla="*/ 0 w 1644650"/>
              <a:gd name="connsiteY0" fmla="*/ 0 h 381000"/>
              <a:gd name="connsiteX1" fmla="*/ 6350 w 1644650"/>
              <a:gd name="connsiteY1" fmla="*/ 346075 h 381000"/>
              <a:gd name="connsiteX2" fmla="*/ 1644650 w 1644650"/>
              <a:gd name="connsiteY2" fmla="*/ 381000 h 381000"/>
              <a:gd name="connsiteX3" fmla="*/ 1577975 w 1644650"/>
              <a:gd name="connsiteY3" fmla="*/ 44450 h 381000"/>
              <a:gd name="connsiteX4" fmla="*/ 0 w 1644650"/>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50" h="381000">
                <a:moveTo>
                  <a:pt x="0" y="0"/>
                </a:moveTo>
                <a:lnTo>
                  <a:pt x="6350" y="346075"/>
                </a:lnTo>
                <a:lnTo>
                  <a:pt x="1644650" y="381000"/>
                </a:lnTo>
                <a:lnTo>
                  <a:pt x="1577975" y="44450"/>
                </a:lnTo>
                <a:lnTo>
                  <a:pt x="0" y="0"/>
                </a:lnTo>
                <a:close/>
              </a:path>
            </a:pathLst>
          </a:custGeom>
          <a:gradFill flip="none" rotWithShape="1">
            <a:gsLst>
              <a:gs pos="10000">
                <a:srgbClr val="B4F456"/>
              </a:gs>
              <a:gs pos="100000">
                <a:srgbClr val="FFFFFF"/>
              </a:gs>
              <a:gs pos="99000">
                <a:srgbClr val="FF6600"/>
              </a:gs>
            </a:gsLst>
            <a:lin ang="0" scaled="1"/>
            <a:tileRect/>
          </a:gra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2</a:t>
            </a:r>
            <a:endParaRPr lang="en-US" dirty="0">
              <a:solidFill>
                <a:schemeClr val="tx1"/>
              </a:solidFill>
            </a:endParaRPr>
          </a:p>
        </p:txBody>
      </p:sp>
      <p:sp>
        <p:nvSpPr>
          <p:cNvPr id="9" name="Freeform 8"/>
          <p:cNvSpPr/>
          <p:nvPr/>
        </p:nvSpPr>
        <p:spPr>
          <a:xfrm>
            <a:off x="5181600" y="5029200"/>
            <a:ext cx="1701800" cy="222250"/>
          </a:xfrm>
          <a:custGeom>
            <a:avLst/>
            <a:gdLst>
              <a:gd name="connsiteX0" fmla="*/ 0 w 1679575"/>
              <a:gd name="connsiteY0" fmla="*/ 0 h 222250"/>
              <a:gd name="connsiteX1" fmla="*/ 0 w 1679575"/>
              <a:gd name="connsiteY1" fmla="*/ 193675 h 222250"/>
              <a:gd name="connsiteX2" fmla="*/ 1679575 w 1679575"/>
              <a:gd name="connsiteY2" fmla="*/ 222250 h 222250"/>
              <a:gd name="connsiteX3" fmla="*/ 1647825 w 1679575"/>
              <a:gd name="connsiteY3" fmla="*/ 34925 h 222250"/>
              <a:gd name="connsiteX4" fmla="*/ 0 w 1679575"/>
              <a:gd name="connsiteY4" fmla="*/ 0 h 222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9575" h="222250">
                <a:moveTo>
                  <a:pt x="0" y="0"/>
                </a:moveTo>
                <a:lnTo>
                  <a:pt x="0" y="193675"/>
                </a:lnTo>
                <a:lnTo>
                  <a:pt x="1679575" y="222250"/>
                </a:lnTo>
                <a:lnTo>
                  <a:pt x="1647825" y="34925"/>
                </a:lnTo>
                <a:lnTo>
                  <a:pt x="0" y="0"/>
                </a:lnTo>
                <a:close/>
              </a:path>
            </a:pathLst>
          </a:custGeom>
          <a:gradFill flip="none" rotWithShape="1">
            <a:gsLst>
              <a:gs pos="10000">
                <a:srgbClr val="B4F456"/>
              </a:gs>
              <a:gs pos="100000">
                <a:srgbClr val="FFFFFF"/>
              </a:gs>
              <a:gs pos="99000">
                <a:srgbClr val="FF6600"/>
              </a:gs>
            </a:gsLst>
            <a:lin ang="0" scaled="1"/>
            <a:tileRect/>
          </a:gra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 name="Straight Connector 9"/>
          <p:cNvCxnSpPr>
            <a:stCxn id="6" idx="0"/>
          </p:cNvCxnSpPr>
          <p:nvPr/>
        </p:nvCxnSpPr>
        <p:spPr>
          <a:xfrm>
            <a:off x="5206999" y="3785408"/>
            <a:ext cx="2603501" cy="423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283450" y="2622550"/>
            <a:ext cx="1225666" cy="646331"/>
          </a:xfrm>
          <a:prstGeom prst="rect">
            <a:avLst/>
          </a:prstGeom>
          <a:noFill/>
        </p:spPr>
        <p:txBody>
          <a:bodyPr wrap="none" rtlCol="0">
            <a:spAutoFit/>
          </a:bodyPr>
          <a:lstStyle/>
          <a:p>
            <a:r>
              <a:rPr lang="en-US" dirty="0" smtClean="0">
                <a:latin typeface="+mj-lt"/>
              </a:rPr>
              <a:t>Snohomish</a:t>
            </a:r>
          </a:p>
          <a:p>
            <a:r>
              <a:rPr lang="en-US" dirty="0" smtClean="0">
                <a:latin typeface="+mj-lt"/>
              </a:rPr>
              <a:t>County</a:t>
            </a:r>
            <a:endParaRPr lang="en-US" dirty="0">
              <a:latin typeface="+mj-lt"/>
            </a:endParaRPr>
          </a:p>
        </p:txBody>
      </p:sp>
      <p:sp>
        <p:nvSpPr>
          <p:cNvPr id="12" name="TextBox 11"/>
          <p:cNvSpPr txBox="1"/>
          <p:nvPr/>
        </p:nvSpPr>
        <p:spPr>
          <a:xfrm>
            <a:off x="7283450" y="4207309"/>
            <a:ext cx="853832" cy="646331"/>
          </a:xfrm>
          <a:prstGeom prst="rect">
            <a:avLst/>
          </a:prstGeom>
          <a:noFill/>
        </p:spPr>
        <p:txBody>
          <a:bodyPr wrap="none" rtlCol="0">
            <a:spAutoFit/>
          </a:bodyPr>
          <a:lstStyle/>
          <a:p>
            <a:r>
              <a:rPr lang="en-US" dirty="0" smtClean="0">
                <a:latin typeface="+mj-lt"/>
              </a:rPr>
              <a:t>King</a:t>
            </a:r>
          </a:p>
          <a:p>
            <a:r>
              <a:rPr lang="en-US" dirty="0" smtClean="0">
                <a:latin typeface="+mj-lt"/>
              </a:rPr>
              <a:t>County</a:t>
            </a:r>
            <a:endParaRPr lang="en-US" dirty="0">
              <a:latin typeface="+mj-lt"/>
            </a:endParaRPr>
          </a:p>
        </p:txBody>
      </p:sp>
      <p:sp>
        <p:nvSpPr>
          <p:cNvPr id="13" name="TextBox 12"/>
          <p:cNvSpPr txBox="1"/>
          <p:nvPr/>
        </p:nvSpPr>
        <p:spPr>
          <a:xfrm>
            <a:off x="3843554" y="1983938"/>
            <a:ext cx="1261846" cy="646331"/>
          </a:xfrm>
          <a:prstGeom prst="rect">
            <a:avLst/>
          </a:prstGeom>
          <a:noFill/>
        </p:spPr>
        <p:txBody>
          <a:bodyPr wrap="none" rtlCol="0">
            <a:spAutoFit/>
          </a:bodyPr>
          <a:lstStyle/>
          <a:p>
            <a:r>
              <a:rPr lang="en-US" dirty="0" smtClean="0">
                <a:latin typeface="+mj-lt"/>
              </a:rPr>
              <a:t>Saved 2011</a:t>
            </a:r>
          </a:p>
          <a:p>
            <a:r>
              <a:rPr lang="en-US" dirty="0" smtClean="0">
                <a:latin typeface="+mj-lt"/>
              </a:rPr>
              <a:t>31.45 acres</a:t>
            </a:r>
            <a:endParaRPr lang="en-US" dirty="0">
              <a:latin typeface="+mj-lt"/>
            </a:endParaRPr>
          </a:p>
        </p:txBody>
      </p:sp>
      <p:cxnSp>
        <p:nvCxnSpPr>
          <p:cNvPr id="14" name="Straight Arrow Connector 13"/>
          <p:cNvCxnSpPr>
            <a:stCxn id="13" idx="2"/>
          </p:cNvCxnSpPr>
          <p:nvPr/>
        </p:nvCxnSpPr>
        <p:spPr>
          <a:xfrm>
            <a:off x="4474477" y="2630269"/>
            <a:ext cx="1451877" cy="0"/>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3958323" y="3938369"/>
            <a:ext cx="1451877" cy="0"/>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3810000" y="3268881"/>
            <a:ext cx="1371600" cy="646331"/>
          </a:xfrm>
          <a:prstGeom prst="rect">
            <a:avLst/>
          </a:prstGeom>
        </p:spPr>
        <p:txBody>
          <a:bodyPr wrap="square">
            <a:spAutoFit/>
          </a:bodyPr>
          <a:lstStyle/>
          <a:p>
            <a:r>
              <a:rPr lang="en-US" dirty="0">
                <a:latin typeface="+mj-lt"/>
              </a:rPr>
              <a:t>Saved 2011</a:t>
            </a:r>
          </a:p>
          <a:p>
            <a:r>
              <a:rPr lang="en-US" dirty="0" smtClean="0">
                <a:latin typeface="+mj-lt"/>
              </a:rPr>
              <a:t>4.2 </a:t>
            </a:r>
            <a:r>
              <a:rPr lang="en-US" dirty="0">
                <a:latin typeface="+mj-lt"/>
              </a:rPr>
              <a:t>acres</a:t>
            </a:r>
          </a:p>
        </p:txBody>
      </p:sp>
      <p:cxnSp>
        <p:nvCxnSpPr>
          <p:cNvPr id="17" name="Straight Arrow Connector 16"/>
          <p:cNvCxnSpPr/>
          <p:nvPr/>
        </p:nvCxnSpPr>
        <p:spPr>
          <a:xfrm>
            <a:off x="3973061" y="4662269"/>
            <a:ext cx="1451877" cy="0"/>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3805923" y="4012512"/>
            <a:ext cx="1375677" cy="646331"/>
          </a:xfrm>
          <a:prstGeom prst="rect">
            <a:avLst/>
          </a:prstGeom>
        </p:spPr>
        <p:txBody>
          <a:bodyPr wrap="square">
            <a:spAutoFit/>
          </a:bodyPr>
          <a:lstStyle/>
          <a:p>
            <a:r>
              <a:rPr lang="en-US" dirty="0">
                <a:latin typeface="+mj-lt"/>
              </a:rPr>
              <a:t>Saved </a:t>
            </a:r>
            <a:r>
              <a:rPr lang="en-US" dirty="0" smtClean="0">
                <a:latin typeface="+mj-lt"/>
              </a:rPr>
              <a:t>2013</a:t>
            </a:r>
            <a:endParaRPr lang="en-US" dirty="0">
              <a:latin typeface="+mj-lt"/>
            </a:endParaRPr>
          </a:p>
          <a:p>
            <a:r>
              <a:rPr lang="en-US" dirty="0" smtClean="0">
                <a:latin typeface="+mj-lt"/>
              </a:rPr>
              <a:t>5.9 </a:t>
            </a:r>
            <a:r>
              <a:rPr lang="en-US" dirty="0">
                <a:latin typeface="+mj-lt"/>
              </a:rPr>
              <a:t>acres</a:t>
            </a:r>
          </a:p>
        </p:txBody>
      </p:sp>
      <p:sp>
        <p:nvSpPr>
          <p:cNvPr id="19" name="Rectangle 18"/>
          <p:cNvSpPr/>
          <p:nvPr/>
        </p:nvSpPr>
        <p:spPr>
          <a:xfrm>
            <a:off x="5867400" y="4953000"/>
            <a:ext cx="304800" cy="307777"/>
          </a:xfrm>
          <a:prstGeom prst="rect">
            <a:avLst/>
          </a:prstGeom>
        </p:spPr>
        <p:txBody>
          <a:bodyPr wrap="square">
            <a:spAutoFit/>
          </a:bodyPr>
          <a:lstStyle/>
          <a:p>
            <a:pPr algn="ctr"/>
            <a:r>
              <a:rPr lang="en-US" sz="1400" dirty="0" smtClean="0"/>
              <a:t>3</a:t>
            </a:r>
            <a:endParaRPr lang="en-US" sz="1400" dirty="0"/>
          </a:p>
        </p:txBody>
      </p:sp>
      <p:sp>
        <p:nvSpPr>
          <p:cNvPr id="20" name="TextBox 19"/>
          <p:cNvSpPr txBox="1"/>
          <p:nvPr/>
        </p:nvSpPr>
        <p:spPr>
          <a:xfrm>
            <a:off x="152400" y="4800600"/>
            <a:ext cx="4680037" cy="2308324"/>
          </a:xfrm>
          <a:prstGeom prst="rect">
            <a:avLst/>
          </a:prstGeom>
          <a:noFill/>
        </p:spPr>
        <p:txBody>
          <a:bodyPr wrap="none" rtlCol="0">
            <a:spAutoFit/>
          </a:bodyPr>
          <a:lstStyle/>
          <a:p>
            <a:r>
              <a:rPr lang="en-US" sz="2400" b="1" dirty="0" smtClean="0">
                <a:solidFill>
                  <a:schemeClr val="accent2"/>
                </a:solidFill>
                <a:latin typeface="+mj-lt"/>
              </a:rPr>
              <a:t>Remaining Parcels:</a:t>
            </a:r>
          </a:p>
          <a:p>
            <a:pPr marL="342900" indent="-342900">
              <a:buAutoNum type="arabicPeriod"/>
            </a:pPr>
            <a:r>
              <a:rPr lang="en-US" sz="2400" b="1" dirty="0" smtClean="0">
                <a:solidFill>
                  <a:schemeClr val="accent2"/>
                </a:solidFill>
                <a:latin typeface="+mj-lt"/>
              </a:rPr>
              <a:t>Main Street Development  (8.8)</a:t>
            </a:r>
          </a:p>
          <a:p>
            <a:pPr marL="342900" indent="-342900">
              <a:buAutoNum type="arabicPeriod"/>
            </a:pPr>
            <a:r>
              <a:rPr lang="en-US" sz="2400" b="1" dirty="0" smtClean="0">
                <a:solidFill>
                  <a:schemeClr val="accent2"/>
                </a:solidFill>
                <a:latin typeface="+mj-lt"/>
              </a:rPr>
              <a:t>Fries (8.2)</a:t>
            </a:r>
          </a:p>
          <a:p>
            <a:pPr marL="342900" indent="-342900">
              <a:buFontTx/>
              <a:buAutoNum type="arabicPeriod"/>
            </a:pPr>
            <a:r>
              <a:rPr lang="en-US" sz="2400" b="1" dirty="0" smtClean="0">
                <a:solidFill>
                  <a:schemeClr val="accent2"/>
                </a:solidFill>
                <a:latin typeface="+mj-lt"/>
              </a:rPr>
              <a:t>Main Street Development (4.8)</a:t>
            </a:r>
          </a:p>
          <a:p>
            <a:pPr marL="342900" indent="-342900" algn="r"/>
            <a:r>
              <a:rPr lang="en-US" sz="2400" b="1" dirty="0" smtClean="0">
                <a:solidFill>
                  <a:schemeClr val="accent2"/>
                </a:solidFill>
                <a:latin typeface="+mj-lt"/>
              </a:rPr>
              <a:t>				22 acres total</a:t>
            </a:r>
          </a:p>
          <a:p>
            <a:pPr marL="342900" indent="-342900">
              <a:buAutoNum type="arabicPeriod" startAt="3"/>
            </a:pPr>
            <a:endParaRPr lang="en-US" sz="2400" dirty="0" smtClean="0"/>
          </a:p>
        </p:txBody>
      </p:sp>
      <p:sp>
        <p:nvSpPr>
          <p:cNvPr id="21" name="TextBox 20"/>
          <p:cNvSpPr txBox="1"/>
          <p:nvPr/>
        </p:nvSpPr>
        <p:spPr>
          <a:xfrm>
            <a:off x="381000" y="1066800"/>
            <a:ext cx="3886200" cy="1077218"/>
          </a:xfrm>
          <a:prstGeom prst="rect">
            <a:avLst/>
          </a:prstGeom>
          <a:noFill/>
        </p:spPr>
        <p:txBody>
          <a:bodyPr wrap="square" rtlCol="0">
            <a:spAutoFit/>
          </a:bodyPr>
          <a:lstStyle/>
          <a:p>
            <a:r>
              <a:rPr lang="en-US" sz="3200" b="1" dirty="0" smtClean="0">
                <a:latin typeface="+mj-lt"/>
              </a:rPr>
              <a:t>North Creek Forest Acquisitions</a:t>
            </a:r>
            <a:endParaRPr lang="en-US" sz="3200" b="1" dirty="0">
              <a:latin typeface="+mj-lt"/>
            </a:endParaRPr>
          </a:p>
        </p:txBody>
      </p:sp>
      <p:sp>
        <p:nvSpPr>
          <p:cNvPr id="23" name="Rectangle 22"/>
          <p:cNvSpPr/>
          <p:nvPr/>
        </p:nvSpPr>
        <p:spPr>
          <a:xfrm>
            <a:off x="5630862" y="6248400"/>
            <a:ext cx="3513138" cy="461665"/>
          </a:xfrm>
          <a:prstGeom prst="rect">
            <a:avLst/>
          </a:prstGeom>
        </p:spPr>
        <p:txBody>
          <a:bodyPr wrap="square">
            <a:spAutoFit/>
          </a:bodyPr>
          <a:lstStyle/>
          <a:p>
            <a:r>
              <a:rPr lang="en-US" sz="2400" b="1" dirty="0" smtClean="0">
                <a:solidFill>
                  <a:srgbClr val="F3A447"/>
                </a:solidFill>
                <a:latin typeface="Calibri"/>
              </a:rPr>
              <a:t> *All willing sellers!</a:t>
            </a:r>
            <a:endParaRPr lang="en-US" dirty="0"/>
          </a:p>
        </p:txBody>
      </p:sp>
    </p:spTree>
    <p:extLst>
      <p:ext uri="{BB962C8B-B14F-4D97-AF65-F5344CB8AC3E}">
        <p14:creationId xmlns:p14="http://schemas.microsoft.com/office/powerpoint/2010/main" val="218537032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4525963"/>
          </a:xfrm>
        </p:spPr>
        <p:txBody>
          <a:bodyPr/>
          <a:lstStyle/>
          <a:p>
            <a:pPr algn="ctr">
              <a:buNone/>
            </a:pPr>
            <a:endParaRPr lang="en-US" dirty="0" smtClean="0"/>
          </a:p>
          <a:p>
            <a:pPr algn="ctr">
              <a:buNone/>
            </a:pPr>
            <a:r>
              <a:rPr lang="en-US" dirty="0" smtClean="0">
                <a:latin typeface="+mj-lt"/>
              </a:rPr>
              <a:t>“Prize the natural spaces and shorelines most of all, because once they’re gone, with rare exceptions they’re gone forever.”</a:t>
            </a:r>
          </a:p>
          <a:p>
            <a:pPr algn="ctr">
              <a:buNone/>
            </a:pPr>
            <a:endParaRPr lang="en-US" dirty="0" smtClean="0">
              <a:latin typeface="+mj-lt"/>
            </a:endParaRPr>
          </a:p>
          <a:p>
            <a:pPr algn="ctr">
              <a:buNone/>
            </a:pPr>
            <a:r>
              <a:rPr lang="en-US" sz="2000" dirty="0" smtClean="0">
                <a:latin typeface="+mj-lt"/>
              </a:rPr>
              <a:t>- Richard Louv, </a:t>
            </a:r>
            <a:r>
              <a:rPr lang="en-US" sz="2000" i="1" dirty="0" smtClean="0">
                <a:latin typeface="+mj-lt"/>
              </a:rPr>
              <a:t>Last Child in the Woods -</a:t>
            </a:r>
            <a:endParaRPr lang="en-US" sz="2000" i="1" dirty="0">
              <a:latin typeface="+mj-lt"/>
            </a:endParaRPr>
          </a:p>
        </p:txBody>
      </p:sp>
      <p:pic>
        <p:nvPicPr>
          <p:cNvPr id="4" name="Picture 2" descr="C:\Users\Owner\AppData\Local\Microsoft\Windows\Temporary Internet Files\Content.IE5\YO95X69D\MC900020483[1].wmf"/>
          <p:cNvPicPr>
            <a:picLocks noChangeAspect="1" noChangeArrowheads="1"/>
          </p:cNvPicPr>
          <p:nvPr/>
        </p:nvPicPr>
        <p:blipFill>
          <a:blip r:embed="rId3" cstate="print"/>
          <a:srcRect/>
          <a:stretch>
            <a:fillRect/>
          </a:stretch>
        </p:blipFill>
        <p:spPr bwMode="auto">
          <a:xfrm>
            <a:off x="3657600" y="4597603"/>
            <a:ext cx="1725473" cy="888797"/>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9144000" cy="1219200"/>
          </a:xfrm>
        </p:spPr>
        <p:txBody>
          <a:bodyPr>
            <a:normAutofit fontScale="90000"/>
          </a:bodyPr>
          <a:lstStyle/>
          <a:p>
            <a:pPr algn="ctr"/>
            <a:r>
              <a:rPr lang="en-US" dirty="0" smtClean="0"/>
              <a:t>Bothell’s Last Great Forest Campaign</a:t>
            </a:r>
            <a:endParaRPr lang="en-US" dirty="0"/>
          </a:p>
        </p:txBody>
      </p:sp>
      <p:sp>
        <p:nvSpPr>
          <p:cNvPr id="3" name="Content Placeholder 2"/>
          <p:cNvSpPr>
            <a:spLocks noGrp="1"/>
          </p:cNvSpPr>
          <p:nvPr>
            <p:ph idx="1"/>
          </p:nvPr>
        </p:nvSpPr>
        <p:spPr/>
        <p:txBody>
          <a:bodyPr>
            <a:normAutofit/>
          </a:bodyPr>
          <a:lstStyle/>
          <a:p>
            <a:pPr>
              <a:buNone/>
            </a:pPr>
            <a:endParaRPr lang="en-US" dirty="0" smtClean="0"/>
          </a:p>
          <a:p>
            <a:pPr>
              <a:buNone/>
            </a:pPr>
            <a:endParaRPr lang="en-US" dirty="0" smtClean="0"/>
          </a:p>
          <a:p>
            <a:pPr>
              <a:buNone/>
            </a:pPr>
            <a:r>
              <a:rPr lang="en-US" dirty="0" smtClean="0"/>
              <a:t>			</a:t>
            </a:r>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p:txBody>
      </p:sp>
      <p:pic>
        <p:nvPicPr>
          <p:cNvPr id="4" name="Picture 3" descr="family.jpg"/>
          <p:cNvPicPr>
            <a:picLocks noChangeAspect="1"/>
          </p:cNvPicPr>
          <p:nvPr/>
        </p:nvPicPr>
        <p:blipFill>
          <a:blip r:embed="rId3" cstate="print"/>
          <a:stretch>
            <a:fillRect/>
          </a:stretch>
        </p:blipFill>
        <p:spPr>
          <a:xfrm>
            <a:off x="1828800" y="1514307"/>
            <a:ext cx="4800600" cy="2974057"/>
          </a:xfrm>
          <a:prstGeom prst="rect">
            <a:avLst/>
          </a:prstGeom>
          <a:ln w="57150">
            <a:solidFill>
              <a:schemeClr val="bg1"/>
            </a:solidFill>
          </a:ln>
        </p:spPr>
      </p:pic>
      <p:pic>
        <p:nvPicPr>
          <p:cNvPr id="5" name="Picture 2" descr="C:\Users\Owner\AppData\Local\Microsoft\Windows\Temporary Internet Files\Content.IE5\YO95X69D\MC900020483[1].wmf"/>
          <p:cNvPicPr>
            <a:picLocks noChangeAspect="1" noChangeArrowheads="1"/>
          </p:cNvPicPr>
          <p:nvPr/>
        </p:nvPicPr>
        <p:blipFill>
          <a:blip r:embed="rId4" cstate="print"/>
          <a:srcRect/>
          <a:stretch>
            <a:fillRect/>
          </a:stretch>
        </p:blipFill>
        <p:spPr bwMode="auto">
          <a:xfrm>
            <a:off x="1757384" y="4648200"/>
            <a:ext cx="985816" cy="609600"/>
          </a:xfrm>
          <a:prstGeom prst="rect">
            <a:avLst/>
          </a:prstGeom>
          <a:noFill/>
        </p:spPr>
      </p:pic>
      <p:sp>
        <p:nvSpPr>
          <p:cNvPr id="6" name="TextBox 5"/>
          <p:cNvSpPr txBox="1"/>
          <p:nvPr/>
        </p:nvSpPr>
        <p:spPr>
          <a:xfrm>
            <a:off x="2743200" y="4648200"/>
            <a:ext cx="4191000" cy="523220"/>
          </a:xfrm>
          <a:prstGeom prst="rect">
            <a:avLst/>
          </a:prstGeom>
          <a:noFill/>
        </p:spPr>
        <p:txBody>
          <a:bodyPr wrap="square" rtlCol="0">
            <a:spAutoFit/>
          </a:bodyPr>
          <a:lstStyle/>
          <a:p>
            <a:r>
              <a:rPr lang="en-US" sz="2400" dirty="0" smtClean="0"/>
              <a:t>   </a:t>
            </a:r>
            <a:r>
              <a:rPr lang="en-US" sz="2800" dirty="0" smtClean="0">
                <a:latin typeface="+mj-lt"/>
              </a:rPr>
              <a:t>$2.52 million needed</a:t>
            </a:r>
            <a:endParaRPr lang="en-US" sz="2800" dirty="0">
              <a:latin typeface="+mj-lt"/>
            </a:endParaRPr>
          </a:p>
        </p:txBody>
      </p:sp>
      <p:pic>
        <p:nvPicPr>
          <p:cNvPr id="7" name="Picture 2" descr="C:\Users\Owner\AppData\Local\Microsoft\Windows\Temporary Internet Files\Content.IE5\YO95X69D\MC900020483[1].wmf"/>
          <p:cNvPicPr>
            <a:picLocks noChangeAspect="1" noChangeArrowheads="1"/>
          </p:cNvPicPr>
          <p:nvPr/>
        </p:nvPicPr>
        <p:blipFill>
          <a:blip r:embed="rId4" cstate="print"/>
          <a:srcRect/>
          <a:stretch>
            <a:fillRect/>
          </a:stretch>
        </p:blipFill>
        <p:spPr bwMode="auto">
          <a:xfrm>
            <a:off x="1757384" y="5334000"/>
            <a:ext cx="985816" cy="609600"/>
          </a:xfrm>
          <a:prstGeom prst="rect">
            <a:avLst/>
          </a:prstGeom>
          <a:noFill/>
        </p:spPr>
      </p:pic>
      <p:sp>
        <p:nvSpPr>
          <p:cNvPr id="8" name="TextBox 7"/>
          <p:cNvSpPr txBox="1"/>
          <p:nvPr/>
        </p:nvSpPr>
        <p:spPr>
          <a:xfrm>
            <a:off x="2971800" y="5334000"/>
            <a:ext cx="3200400" cy="523220"/>
          </a:xfrm>
          <a:prstGeom prst="rect">
            <a:avLst/>
          </a:prstGeom>
          <a:noFill/>
        </p:spPr>
        <p:txBody>
          <a:bodyPr wrap="square" rtlCol="0">
            <a:spAutoFit/>
          </a:bodyPr>
          <a:lstStyle/>
          <a:p>
            <a:r>
              <a:rPr lang="en-US" sz="2800" dirty="0" smtClean="0"/>
              <a:t>$697,500</a:t>
            </a:r>
            <a:r>
              <a:rPr lang="en-US" sz="2800" dirty="0" smtClean="0">
                <a:latin typeface="+mj-lt"/>
              </a:rPr>
              <a:t> raised</a:t>
            </a:r>
            <a:endParaRPr lang="en-US" sz="2800" dirty="0">
              <a:latin typeface="+mj-lt"/>
            </a:endParaRPr>
          </a:p>
        </p:txBody>
      </p:sp>
      <p:pic>
        <p:nvPicPr>
          <p:cNvPr id="9" name="Picture 2" descr="C:\Users\Owner\AppData\Local\Microsoft\Windows\Temporary Internet Files\Content.IE5\YO95X69D\MC900020483[1].wmf"/>
          <p:cNvPicPr>
            <a:picLocks noChangeAspect="1" noChangeArrowheads="1"/>
          </p:cNvPicPr>
          <p:nvPr/>
        </p:nvPicPr>
        <p:blipFill>
          <a:blip r:embed="rId4" cstate="print"/>
          <a:srcRect/>
          <a:stretch>
            <a:fillRect/>
          </a:stretch>
        </p:blipFill>
        <p:spPr bwMode="auto">
          <a:xfrm>
            <a:off x="1757384" y="6019800"/>
            <a:ext cx="985816" cy="609600"/>
          </a:xfrm>
          <a:prstGeom prst="rect">
            <a:avLst/>
          </a:prstGeom>
          <a:noFill/>
        </p:spPr>
      </p:pic>
      <p:sp>
        <p:nvSpPr>
          <p:cNvPr id="10" name="TextBox 9"/>
          <p:cNvSpPr txBox="1"/>
          <p:nvPr/>
        </p:nvSpPr>
        <p:spPr>
          <a:xfrm>
            <a:off x="2971800" y="5638800"/>
            <a:ext cx="6172200" cy="892552"/>
          </a:xfrm>
          <a:prstGeom prst="rect">
            <a:avLst/>
          </a:prstGeom>
          <a:noFill/>
        </p:spPr>
        <p:txBody>
          <a:bodyPr wrap="square" rtlCol="0">
            <a:spAutoFit/>
          </a:bodyPr>
          <a:lstStyle/>
          <a:p>
            <a:endParaRPr lang="en-US" sz="2400" dirty="0" smtClean="0"/>
          </a:p>
          <a:p>
            <a:r>
              <a:rPr lang="en-US" sz="2800" b="1" dirty="0" smtClean="0">
                <a:solidFill>
                  <a:srgbClr val="C00000"/>
                </a:solidFill>
                <a:latin typeface="+mj-lt"/>
              </a:rPr>
              <a:t>$1.83 million to reach our goal</a:t>
            </a:r>
            <a:endParaRPr lang="en-US" sz="2800" b="1" dirty="0">
              <a:solidFill>
                <a:srgbClr val="C00000"/>
              </a:solidFill>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0"/>
            <a:ext cx="8229600" cy="1143000"/>
          </a:xfrm>
        </p:spPr>
        <p:txBody>
          <a:bodyPr>
            <a:normAutofit fontScale="90000"/>
          </a:bodyPr>
          <a:lstStyle/>
          <a:p>
            <a:pPr algn="ctr"/>
            <a:r>
              <a:rPr lang="en-US" dirty="0" smtClean="0"/>
              <a:t/>
            </a:r>
            <a:br>
              <a:rPr lang="en-US" dirty="0" smtClean="0"/>
            </a:br>
            <a:r>
              <a:rPr lang="en-US" dirty="0" smtClean="0"/>
              <a:t/>
            </a:r>
            <a:br>
              <a:rPr lang="en-US" dirty="0" smtClean="0"/>
            </a:br>
            <a:r>
              <a:rPr lang="en-US" dirty="0" smtClean="0"/>
              <a:t>Bothell’s Last Great Forest </a:t>
            </a:r>
            <a:br>
              <a:rPr lang="en-US" dirty="0" smtClean="0"/>
            </a:br>
            <a:r>
              <a:rPr lang="en-US" sz="3600" dirty="0" smtClean="0"/>
              <a:t>Campaign Budget</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endParaRPr lang="en-US" sz="36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749366682"/>
              </p:ext>
            </p:extLst>
          </p:nvPr>
        </p:nvGraphicFramePr>
        <p:xfrm>
          <a:off x="457200" y="1935163"/>
          <a:ext cx="8229600" cy="3876040"/>
        </p:xfrm>
        <a:graphic>
          <a:graphicData uri="http://schemas.openxmlformats.org/drawingml/2006/table">
            <a:tbl>
              <a:tblPr firstRow="1" bandRow="1">
                <a:tableStyleId>{5C22544A-7EE6-4342-B048-85BDC9FD1C3A}</a:tableStyleId>
              </a:tblPr>
              <a:tblGrid>
                <a:gridCol w="4114800"/>
                <a:gridCol w="4114800"/>
              </a:tblGrid>
              <a:tr h="370840">
                <a:tc>
                  <a:txBody>
                    <a:bodyPr/>
                    <a:lstStyle/>
                    <a:p>
                      <a:r>
                        <a:rPr lang="en-US" dirty="0" smtClean="0"/>
                        <a:t>Item</a:t>
                      </a:r>
                      <a:endParaRPr lang="en-US" dirty="0"/>
                    </a:p>
                  </a:txBody>
                  <a:tcPr/>
                </a:tc>
                <a:tc>
                  <a:txBody>
                    <a:bodyPr/>
                    <a:lstStyle/>
                    <a:p>
                      <a:r>
                        <a:rPr lang="en-US" dirty="0" smtClean="0"/>
                        <a:t>Expense</a:t>
                      </a:r>
                      <a:endParaRPr lang="en-US" dirty="0"/>
                    </a:p>
                  </a:txBody>
                  <a:tcPr/>
                </a:tc>
              </a:tr>
              <a:tr h="370840">
                <a:tc>
                  <a:txBody>
                    <a:bodyPr/>
                    <a:lstStyle/>
                    <a:p>
                      <a:r>
                        <a:rPr lang="en-US" dirty="0" smtClean="0"/>
                        <a:t>Land Acquisition</a:t>
                      </a:r>
                      <a:endParaRPr lang="en-US" dirty="0"/>
                    </a:p>
                  </a:txBody>
                  <a:tcPr/>
                </a:tc>
                <a:tc>
                  <a:txBody>
                    <a:bodyPr/>
                    <a:lstStyle/>
                    <a:p>
                      <a:pPr algn="r"/>
                      <a:r>
                        <a:rPr lang="en-US" dirty="0" smtClean="0"/>
                        <a:t>2,167,000</a:t>
                      </a:r>
                      <a:endParaRPr lang="en-US" dirty="0"/>
                    </a:p>
                  </a:txBody>
                  <a:tcPr/>
                </a:tc>
              </a:tr>
              <a:tr h="370840">
                <a:tc>
                  <a:txBody>
                    <a:bodyPr/>
                    <a:lstStyle/>
                    <a:p>
                      <a:r>
                        <a:rPr lang="en-US" dirty="0" smtClean="0"/>
                        <a:t>Appraisals </a:t>
                      </a:r>
                      <a:endParaRPr lang="en-US" dirty="0"/>
                    </a:p>
                  </a:txBody>
                  <a:tcPr/>
                </a:tc>
                <a:tc>
                  <a:txBody>
                    <a:bodyPr/>
                    <a:lstStyle/>
                    <a:p>
                      <a:pPr algn="r"/>
                      <a:r>
                        <a:rPr lang="en-US" dirty="0" smtClean="0"/>
                        <a:t>22,500</a:t>
                      </a:r>
                      <a:endParaRPr lang="en-US" dirty="0"/>
                    </a:p>
                  </a:txBody>
                  <a:tcPr/>
                </a:tc>
              </a:tr>
              <a:tr h="370840">
                <a:tc>
                  <a:txBody>
                    <a:bodyPr/>
                    <a:lstStyle/>
                    <a:p>
                      <a:r>
                        <a:rPr lang="en-US" dirty="0" smtClean="0"/>
                        <a:t>Closing</a:t>
                      </a:r>
                      <a:r>
                        <a:rPr lang="en-US" baseline="0" dirty="0" smtClean="0"/>
                        <a:t> costs, cultural assessment, level 1 hazard assessment</a:t>
                      </a:r>
                      <a:endParaRPr lang="en-US" dirty="0"/>
                    </a:p>
                  </a:txBody>
                  <a:tcPr/>
                </a:tc>
                <a:tc>
                  <a:txBody>
                    <a:bodyPr/>
                    <a:lstStyle/>
                    <a:p>
                      <a:pPr algn="r"/>
                      <a:r>
                        <a:rPr lang="en-US" dirty="0" smtClean="0"/>
                        <a:t>33,500</a:t>
                      </a:r>
                      <a:endParaRPr lang="en-US" dirty="0"/>
                    </a:p>
                  </a:txBody>
                  <a:tcPr/>
                </a:tc>
              </a:tr>
              <a:tr h="370840">
                <a:tc>
                  <a:txBody>
                    <a:bodyPr/>
                    <a:lstStyle/>
                    <a:p>
                      <a:r>
                        <a:rPr lang="en-US" dirty="0" smtClean="0"/>
                        <a:t>Site preparation </a:t>
                      </a:r>
                      <a:r>
                        <a:rPr lang="en-US" baseline="0" dirty="0" smtClean="0"/>
                        <a:t>(asbestos abatement, removal of </a:t>
                      </a:r>
                      <a:r>
                        <a:rPr lang="en-US" dirty="0" smtClean="0"/>
                        <a:t>debris</a:t>
                      </a:r>
                      <a:r>
                        <a:rPr lang="en-US" baseline="0" dirty="0" smtClean="0"/>
                        <a:t>, structures)</a:t>
                      </a:r>
                      <a:endParaRPr lang="en-US" dirty="0"/>
                    </a:p>
                  </a:txBody>
                  <a:tcPr/>
                </a:tc>
                <a:tc>
                  <a:txBody>
                    <a:bodyPr/>
                    <a:lstStyle/>
                    <a:p>
                      <a:pPr algn="r"/>
                      <a:r>
                        <a:rPr lang="en-US" dirty="0" smtClean="0"/>
                        <a:t>36,000</a:t>
                      </a:r>
                      <a:endParaRPr lang="en-US" dirty="0"/>
                    </a:p>
                  </a:txBody>
                  <a:tcPr/>
                </a:tc>
              </a:tr>
              <a:tr h="370840">
                <a:tc>
                  <a:txBody>
                    <a:bodyPr/>
                    <a:lstStyle/>
                    <a:p>
                      <a:r>
                        <a:rPr lang="en-US" dirty="0" smtClean="0"/>
                        <a:t>Stewardship Endowment </a:t>
                      </a:r>
                      <a:r>
                        <a:rPr lang="en-US" baseline="0" dirty="0" smtClean="0"/>
                        <a:t> (10%)</a:t>
                      </a:r>
                    </a:p>
                  </a:txBody>
                  <a:tcPr/>
                </a:tc>
                <a:tc>
                  <a:txBody>
                    <a:bodyPr/>
                    <a:lstStyle/>
                    <a:p>
                      <a:pPr algn="r"/>
                      <a:r>
                        <a:rPr lang="en-US" dirty="0" smtClean="0"/>
                        <a:t>216,700</a:t>
                      </a:r>
                    </a:p>
                  </a:txBody>
                  <a:tcPr/>
                </a:tc>
              </a:tr>
              <a:tr h="370840">
                <a:tc>
                  <a:txBody>
                    <a:bodyPr/>
                    <a:lstStyle/>
                    <a:p>
                      <a:r>
                        <a:rPr lang="en-US" dirty="0" smtClean="0"/>
                        <a:t>Campaign Administration (2%)</a:t>
                      </a:r>
                      <a:endParaRPr lang="en-US" dirty="0"/>
                    </a:p>
                  </a:txBody>
                  <a:tcPr/>
                </a:tc>
                <a:tc>
                  <a:txBody>
                    <a:bodyPr/>
                    <a:lstStyle/>
                    <a:p>
                      <a:pPr algn="r"/>
                      <a:r>
                        <a:rPr lang="en-US" dirty="0" smtClean="0"/>
                        <a:t>43,300</a:t>
                      </a:r>
                      <a:endParaRPr lang="en-US" dirty="0"/>
                    </a:p>
                  </a:txBody>
                  <a:tcPr/>
                </a:tc>
              </a:tr>
              <a:tr h="370840">
                <a:tc>
                  <a:txBody>
                    <a:bodyPr/>
                    <a:lstStyle/>
                    <a:p>
                      <a:endParaRPr lang="en-US" dirty="0"/>
                    </a:p>
                  </a:txBody>
                  <a:tcPr/>
                </a:tc>
                <a:tc>
                  <a:txBody>
                    <a:bodyPr/>
                    <a:lstStyle/>
                    <a:p>
                      <a:endParaRPr lang="en-US" dirty="0"/>
                    </a:p>
                  </a:txBody>
                  <a:tcPr/>
                </a:tc>
              </a:tr>
              <a:tr h="370840">
                <a:tc>
                  <a:txBody>
                    <a:bodyPr/>
                    <a:lstStyle/>
                    <a:p>
                      <a:r>
                        <a:rPr lang="en-US" dirty="0" smtClean="0"/>
                        <a:t>TOTAL:</a:t>
                      </a:r>
                      <a:endParaRPr lang="en-US" dirty="0"/>
                    </a:p>
                  </a:txBody>
                  <a:tcPr/>
                </a:tc>
                <a:tc>
                  <a:txBody>
                    <a:bodyPr/>
                    <a:lstStyle/>
                    <a:p>
                      <a:pPr algn="r"/>
                      <a:r>
                        <a:rPr lang="en-US" dirty="0" smtClean="0"/>
                        <a:t>$2,519,000</a:t>
                      </a:r>
                      <a:endParaRPr lang="en-US" dirty="0"/>
                    </a:p>
                  </a:txBody>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9372600" cy="1143000"/>
          </a:xfrm>
        </p:spPr>
        <p:txBody>
          <a:bodyPr>
            <a:normAutofit fontScale="90000"/>
          </a:bodyPr>
          <a:lstStyle/>
          <a:p>
            <a:r>
              <a:rPr lang="en-US" sz="4000" dirty="0" smtClean="0"/>
              <a:t>Major Donors</a:t>
            </a:r>
            <a:br>
              <a:rPr lang="en-US" sz="4000" dirty="0" smtClean="0"/>
            </a:br>
            <a:r>
              <a:rPr lang="en-US" sz="4000" dirty="0" smtClean="0"/>
              <a:t>Bothell’s Last Great Forest </a:t>
            </a:r>
            <a:endParaRPr lang="en-US" sz="4000" dirty="0"/>
          </a:p>
        </p:txBody>
      </p:sp>
      <p:sp>
        <p:nvSpPr>
          <p:cNvPr id="3" name="Content Placeholder 2"/>
          <p:cNvSpPr>
            <a:spLocks noGrp="1"/>
          </p:cNvSpPr>
          <p:nvPr>
            <p:ph sz="half" idx="1"/>
          </p:nvPr>
        </p:nvSpPr>
        <p:spPr>
          <a:xfrm>
            <a:off x="457200" y="3124200"/>
            <a:ext cx="4038600" cy="2133600"/>
          </a:xfrm>
        </p:spPr>
        <p:txBody>
          <a:bodyPr>
            <a:normAutofit/>
          </a:bodyPr>
          <a:lstStyle/>
          <a:p>
            <a:pPr>
              <a:buNone/>
            </a:pPr>
            <a:r>
              <a:rPr lang="en-US" sz="1800" u="sng" dirty="0" smtClean="0">
                <a:latin typeface="+mj-lt"/>
              </a:rPr>
              <a:t>$100,000 and above</a:t>
            </a:r>
          </a:p>
          <a:p>
            <a:r>
              <a:rPr lang="en-US" sz="1800" dirty="0" smtClean="0">
                <a:latin typeface="+mj-lt"/>
              </a:rPr>
              <a:t>King County Futures (2)</a:t>
            </a:r>
          </a:p>
          <a:p>
            <a:r>
              <a:rPr lang="en-US" sz="1800" dirty="0" smtClean="0">
                <a:latin typeface="+mj-lt"/>
              </a:rPr>
              <a:t>Land &amp; Water Conservation Fund (2)</a:t>
            </a:r>
          </a:p>
          <a:p>
            <a:r>
              <a:rPr lang="en-US" sz="1800" dirty="0" smtClean="0">
                <a:latin typeface="+mj-lt"/>
              </a:rPr>
              <a:t>Snohomish County Futures</a:t>
            </a:r>
          </a:p>
          <a:p>
            <a:r>
              <a:rPr lang="en-US" sz="1800" dirty="0" smtClean="0">
                <a:latin typeface="+mj-lt"/>
              </a:rPr>
              <a:t>Washington State Commerce</a:t>
            </a:r>
          </a:p>
          <a:p>
            <a:pPr>
              <a:buNone/>
            </a:pPr>
            <a:endParaRPr lang="en-US" sz="1800" dirty="0" smtClean="0">
              <a:latin typeface="+mj-lt"/>
            </a:endParaRPr>
          </a:p>
          <a:p>
            <a:pPr>
              <a:buNone/>
            </a:pPr>
            <a:endParaRPr lang="en-US" sz="1800" dirty="0" smtClean="0">
              <a:latin typeface="+mj-lt"/>
            </a:endParaRPr>
          </a:p>
          <a:p>
            <a:pPr>
              <a:buNone/>
            </a:pPr>
            <a:endParaRPr lang="en-US" sz="1800" u="sng" dirty="0" smtClean="0">
              <a:latin typeface="+mj-lt"/>
            </a:endParaRPr>
          </a:p>
        </p:txBody>
      </p:sp>
      <p:sp>
        <p:nvSpPr>
          <p:cNvPr id="4" name="Content Placeholder 3"/>
          <p:cNvSpPr>
            <a:spLocks noGrp="1"/>
          </p:cNvSpPr>
          <p:nvPr>
            <p:ph sz="half" idx="2"/>
          </p:nvPr>
        </p:nvSpPr>
        <p:spPr>
          <a:xfrm>
            <a:off x="5105400" y="2819400"/>
            <a:ext cx="4038600" cy="4434840"/>
          </a:xfrm>
        </p:spPr>
        <p:txBody>
          <a:bodyPr>
            <a:normAutofit/>
          </a:bodyPr>
          <a:lstStyle/>
          <a:p>
            <a:pPr>
              <a:buNone/>
            </a:pPr>
            <a:endParaRPr lang="en-US" sz="1800" u="sng" dirty="0"/>
          </a:p>
          <a:p>
            <a:pPr lvl="0">
              <a:buClr>
                <a:srgbClr val="E7BC29"/>
              </a:buClr>
              <a:buNone/>
            </a:pPr>
            <a:r>
              <a:rPr lang="en-US" sz="1800" u="sng" dirty="0">
                <a:solidFill>
                  <a:prstClr val="white"/>
                </a:solidFill>
                <a:latin typeface="Calibri"/>
              </a:rPr>
              <a:t>$20,000 to $100,000</a:t>
            </a:r>
          </a:p>
          <a:p>
            <a:pPr lvl="0">
              <a:buClr>
                <a:srgbClr val="E7BC29"/>
              </a:buClr>
            </a:pPr>
            <a:r>
              <a:rPr lang="en-US" sz="1800" dirty="0">
                <a:solidFill>
                  <a:prstClr val="white"/>
                </a:solidFill>
              </a:rPr>
              <a:t>Tom and Jeanie Robinson</a:t>
            </a:r>
          </a:p>
          <a:p>
            <a:pPr lvl="0">
              <a:buClr>
                <a:srgbClr val="E7BC29"/>
              </a:buClr>
            </a:pPr>
            <a:r>
              <a:rPr lang="en-US" sz="1800" dirty="0">
                <a:solidFill>
                  <a:prstClr val="white"/>
                </a:solidFill>
              </a:rPr>
              <a:t>Bothell Parks </a:t>
            </a:r>
            <a:r>
              <a:rPr lang="en-US" sz="1800" dirty="0" smtClean="0">
                <a:solidFill>
                  <a:prstClr val="white"/>
                </a:solidFill>
              </a:rPr>
              <a:t>Fund</a:t>
            </a:r>
            <a:endParaRPr lang="en-US" sz="1800" u="sng" dirty="0"/>
          </a:p>
          <a:p>
            <a:pPr>
              <a:buNone/>
            </a:pPr>
            <a:endParaRPr lang="en-US" sz="1800" u="sng" dirty="0" smtClean="0"/>
          </a:p>
          <a:p>
            <a:pPr>
              <a:buNone/>
            </a:pPr>
            <a:r>
              <a:rPr lang="en-US" sz="1800" u="sng" dirty="0" smtClean="0"/>
              <a:t>$</a:t>
            </a:r>
            <a:r>
              <a:rPr lang="en-US" sz="1800" u="sng" dirty="0"/>
              <a:t>5</a:t>
            </a:r>
            <a:r>
              <a:rPr lang="en-US" sz="1800" u="sng" dirty="0" smtClean="0"/>
              <a:t>,000 </a:t>
            </a:r>
            <a:r>
              <a:rPr lang="en-US" sz="1800" u="sng" dirty="0"/>
              <a:t>to $20,000</a:t>
            </a:r>
          </a:p>
          <a:p>
            <a:r>
              <a:rPr lang="en-US" sz="1800" dirty="0"/>
              <a:t>Rose </a:t>
            </a:r>
            <a:r>
              <a:rPr lang="en-US" sz="1800" dirty="0" smtClean="0"/>
              <a:t>Foundation </a:t>
            </a:r>
            <a:endParaRPr lang="en-US" sz="1800" dirty="0"/>
          </a:p>
          <a:p>
            <a:r>
              <a:rPr lang="en-US" sz="1800" dirty="0"/>
              <a:t>Special </a:t>
            </a:r>
            <a:r>
              <a:rPr lang="en-US" sz="1800" dirty="0" smtClean="0"/>
              <a:t>Events</a:t>
            </a:r>
          </a:p>
          <a:p>
            <a:r>
              <a:rPr lang="en-US" sz="1800" dirty="0" smtClean="0"/>
              <a:t>Steve and </a:t>
            </a:r>
            <a:r>
              <a:rPr lang="en-US" sz="1800" dirty="0"/>
              <a:t>T</a:t>
            </a:r>
            <a:r>
              <a:rPr lang="en-US" sz="1800" dirty="0" smtClean="0"/>
              <a:t>ricia Trainer</a:t>
            </a:r>
          </a:p>
          <a:p>
            <a:r>
              <a:rPr lang="en-US" sz="1800" dirty="0" smtClean="0"/>
              <a:t>Tulalip Tribes Charitable Fund</a:t>
            </a:r>
            <a:endParaRPr lang="en-US" sz="1800" dirty="0"/>
          </a:p>
          <a:p>
            <a:endParaRPr lang="en-US" sz="1800" dirty="0" smtClean="0">
              <a:latin typeface="+mj-lt"/>
            </a:endParaRPr>
          </a:p>
          <a:p>
            <a:pPr marL="2286000" lvl="8" indent="0">
              <a:buNone/>
            </a:pPr>
            <a:endParaRPr lang="en-US" sz="600" dirty="0" smtClean="0">
              <a:latin typeface="+mj-lt"/>
            </a:endParaRPr>
          </a:p>
          <a:p>
            <a:pPr>
              <a:buNone/>
            </a:pPr>
            <a:endParaRPr lang="en-US" sz="1800" u="sng" dirty="0"/>
          </a:p>
          <a:p>
            <a:pPr>
              <a:buNone/>
            </a:pPr>
            <a:endParaRPr lang="en-US" sz="1800" dirty="0" smtClean="0">
              <a:latin typeface="+mj-lt"/>
            </a:endParaRPr>
          </a:p>
          <a:p>
            <a:pPr>
              <a:buNone/>
            </a:pPr>
            <a:endParaRPr lang="en-US" sz="1800" dirty="0" smtClean="0">
              <a:latin typeface="+mj-lt"/>
            </a:endParaRPr>
          </a:p>
        </p:txBody>
      </p:sp>
      <p:pic>
        <p:nvPicPr>
          <p:cNvPr id="5" name="Picture 4" descr="Logo_FINAL_digital.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1142035"/>
            <a:ext cx="2133600" cy="991565"/>
          </a:xfrm>
          <a:prstGeom prst="rect">
            <a:avLst/>
          </a:prstGeom>
          <a:ln w="57150">
            <a:solidFill>
              <a:schemeClr val="bg1"/>
            </a:solidFill>
          </a:ln>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Pending Requests		Future Requests</a:t>
            </a:r>
            <a:endParaRPr lang="en-US" sz="4000" dirty="0"/>
          </a:p>
        </p:txBody>
      </p:sp>
      <p:sp>
        <p:nvSpPr>
          <p:cNvPr id="3" name="Content Placeholder 2"/>
          <p:cNvSpPr>
            <a:spLocks noGrp="1"/>
          </p:cNvSpPr>
          <p:nvPr>
            <p:ph sz="half" idx="1"/>
          </p:nvPr>
        </p:nvSpPr>
        <p:spPr/>
        <p:txBody>
          <a:bodyPr>
            <a:normAutofit/>
          </a:bodyPr>
          <a:lstStyle/>
          <a:p>
            <a:r>
              <a:rPr lang="en-US" dirty="0" smtClean="0"/>
              <a:t>Murdock Charitable Trust</a:t>
            </a:r>
          </a:p>
          <a:p>
            <a:r>
              <a:rPr lang="en-US" dirty="0" smtClean="0"/>
              <a:t>Land and Water Conservation (third)</a:t>
            </a:r>
          </a:p>
          <a:p>
            <a:r>
              <a:rPr lang="en-US" dirty="0" smtClean="0"/>
              <a:t>Department of Commerce (second)</a:t>
            </a:r>
          </a:p>
        </p:txBody>
      </p:sp>
      <p:sp>
        <p:nvSpPr>
          <p:cNvPr id="4" name="Content Placeholder 3"/>
          <p:cNvSpPr>
            <a:spLocks noGrp="1"/>
          </p:cNvSpPr>
          <p:nvPr>
            <p:ph sz="half" idx="2"/>
          </p:nvPr>
        </p:nvSpPr>
        <p:spPr/>
        <p:txBody>
          <a:bodyPr>
            <a:normAutofit/>
          </a:bodyPr>
          <a:lstStyle/>
          <a:p>
            <a:r>
              <a:rPr lang="en-US" dirty="0" smtClean="0"/>
              <a:t>Boeing</a:t>
            </a:r>
          </a:p>
          <a:p>
            <a:r>
              <a:rPr lang="en-US" dirty="0" smtClean="0"/>
              <a:t>Vulcan</a:t>
            </a:r>
          </a:p>
          <a:p>
            <a:r>
              <a:rPr lang="en-US" dirty="0" smtClean="0"/>
              <a:t>Acorn Foundation</a:t>
            </a:r>
          </a:p>
          <a:p>
            <a:r>
              <a:rPr lang="en-US" dirty="0" smtClean="0"/>
              <a:t>Campion Foundation</a:t>
            </a:r>
          </a:p>
          <a:p>
            <a:r>
              <a:rPr lang="en-US" dirty="0" smtClean="0"/>
              <a:t>Fund for Wild Nature</a:t>
            </a:r>
          </a:p>
          <a:p>
            <a:r>
              <a:rPr lang="en-US" dirty="0" err="1" smtClean="0"/>
              <a:t>Kongsgaard</a:t>
            </a:r>
            <a:r>
              <a:rPr lang="en-US" dirty="0" smtClean="0"/>
              <a:t>-Goldman Foundation</a:t>
            </a:r>
          </a:p>
          <a:p>
            <a:r>
              <a:rPr lang="en-US" dirty="0" smtClean="0"/>
              <a:t>Northwest Fund for the Environment</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8001000" cy="1219200"/>
          </a:xfrm>
        </p:spPr>
        <p:txBody>
          <a:bodyPr>
            <a:normAutofit/>
          </a:bodyPr>
          <a:lstStyle/>
          <a:p>
            <a:r>
              <a:rPr lang="en-US" dirty="0" smtClean="0"/>
              <a:t>Board and Staff</a:t>
            </a:r>
            <a:br>
              <a:rPr lang="en-US" dirty="0" smtClean="0"/>
            </a:br>
            <a:endParaRPr lang="en-US" sz="1600" dirty="0"/>
          </a:p>
        </p:txBody>
      </p:sp>
      <p:sp>
        <p:nvSpPr>
          <p:cNvPr id="3" name="Content Placeholder 2"/>
          <p:cNvSpPr>
            <a:spLocks noGrp="1"/>
          </p:cNvSpPr>
          <p:nvPr>
            <p:ph sz="half" idx="1"/>
          </p:nvPr>
        </p:nvSpPr>
        <p:spPr>
          <a:xfrm>
            <a:off x="457200" y="1981200"/>
            <a:ext cx="4038600" cy="5181600"/>
          </a:xfrm>
        </p:spPr>
        <p:txBody>
          <a:bodyPr>
            <a:normAutofit fontScale="55000" lnSpcReduction="20000"/>
          </a:bodyPr>
          <a:lstStyle/>
          <a:p>
            <a:pPr>
              <a:buNone/>
            </a:pPr>
            <a:r>
              <a:rPr lang="en-US" b="1" dirty="0" smtClean="0">
                <a:solidFill>
                  <a:schemeClr val="tx2"/>
                </a:solidFill>
              </a:rPr>
              <a:t>      </a:t>
            </a:r>
            <a:r>
              <a:rPr lang="en-US" sz="2800" dirty="0" smtClean="0">
                <a:solidFill>
                  <a:schemeClr val="tx2"/>
                </a:solidFill>
                <a:latin typeface="+mj-lt"/>
              </a:rPr>
              <a:t>Board:</a:t>
            </a:r>
            <a:r>
              <a:rPr lang="en-US" b="1" dirty="0" smtClean="0">
                <a:solidFill>
                  <a:schemeClr val="tx2"/>
                </a:solidFill>
                <a:latin typeface="+mj-lt"/>
              </a:rPr>
              <a:t> </a:t>
            </a:r>
          </a:p>
          <a:p>
            <a:pPr>
              <a:buNone/>
            </a:pPr>
            <a:endParaRPr lang="en-US" b="1" dirty="0" smtClean="0">
              <a:latin typeface="+mj-lt"/>
            </a:endParaRPr>
          </a:p>
          <a:p>
            <a:pPr>
              <a:buNone/>
            </a:pPr>
            <a:r>
              <a:rPr lang="en-US" b="1" dirty="0" smtClean="0">
                <a:latin typeface="+mj-lt"/>
              </a:rPr>
              <a:t>       Jeanie Robinson – President</a:t>
            </a:r>
          </a:p>
          <a:p>
            <a:pPr>
              <a:buNone/>
            </a:pPr>
            <a:r>
              <a:rPr lang="en-US" b="1" dirty="0" smtClean="0">
                <a:latin typeface="+mj-lt"/>
              </a:rPr>
              <a:t>       Counselor, Educator (retired)</a:t>
            </a:r>
            <a:br>
              <a:rPr lang="en-US" b="1" dirty="0" smtClean="0">
                <a:latin typeface="+mj-lt"/>
              </a:rPr>
            </a:br>
            <a:r>
              <a:rPr lang="en-US" b="1" dirty="0" smtClean="0">
                <a:latin typeface="+mj-lt"/>
              </a:rPr>
              <a:t/>
            </a:r>
            <a:br>
              <a:rPr lang="en-US" b="1" dirty="0" smtClean="0">
                <a:latin typeface="+mj-lt"/>
              </a:rPr>
            </a:br>
            <a:r>
              <a:rPr lang="en-US" b="1" dirty="0" smtClean="0">
                <a:latin typeface="+mj-lt"/>
              </a:rPr>
              <a:t>David Bain – Vice President</a:t>
            </a:r>
            <a:br>
              <a:rPr lang="en-US" b="1" dirty="0" smtClean="0">
                <a:latin typeface="+mj-lt"/>
              </a:rPr>
            </a:br>
            <a:r>
              <a:rPr lang="en-US" b="1" dirty="0" smtClean="0">
                <a:latin typeface="+mj-lt"/>
              </a:rPr>
              <a:t>Orca Biologist</a:t>
            </a:r>
            <a:br>
              <a:rPr lang="en-US" b="1" dirty="0" smtClean="0">
                <a:latin typeface="+mj-lt"/>
              </a:rPr>
            </a:br>
            <a:r>
              <a:rPr lang="en-US" b="1" dirty="0" smtClean="0">
                <a:latin typeface="+mj-lt"/>
              </a:rPr>
              <a:t/>
            </a:r>
            <a:br>
              <a:rPr lang="en-US" b="1" dirty="0" smtClean="0">
                <a:latin typeface="+mj-lt"/>
              </a:rPr>
            </a:br>
            <a:r>
              <a:rPr lang="en-US" b="1" dirty="0" smtClean="0">
                <a:latin typeface="+mj-lt"/>
              </a:rPr>
              <a:t>Ann Goff – Secretary</a:t>
            </a:r>
            <a:br>
              <a:rPr lang="en-US" b="1" dirty="0" smtClean="0">
                <a:latin typeface="+mj-lt"/>
              </a:rPr>
            </a:br>
            <a:r>
              <a:rPr lang="en-US" b="1" dirty="0" smtClean="0">
                <a:latin typeface="+mj-lt"/>
              </a:rPr>
              <a:t>Administrative </a:t>
            </a:r>
            <a:r>
              <a:rPr lang="en-US" b="1" dirty="0" smtClean="0">
                <a:latin typeface="+mj-lt"/>
              </a:rPr>
              <a:t>assistant</a:t>
            </a:r>
            <a:r>
              <a:rPr lang="en-US" b="1" dirty="0" smtClean="0">
                <a:latin typeface="+mj-lt"/>
              </a:rPr>
              <a:t>, neighborhood activist</a:t>
            </a:r>
            <a:br>
              <a:rPr lang="en-US" b="1" dirty="0" smtClean="0">
                <a:latin typeface="+mj-lt"/>
              </a:rPr>
            </a:br>
            <a:r>
              <a:rPr lang="en-US" b="1" dirty="0" smtClean="0">
                <a:latin typeface="+mj-lt"/>
              </a:rPr>
              <a:t/>
            </a:r>
            <a:br>
              <a:rPr lang="en-US" b="1" dirty="0" smtClean="0">
                <a:latin typeface="+mj-lt"/>
              </a:rPr>
            </a:br>
            <a:r>
              <a:rPr lang="en-US" b="1" dirty="0" smtClean="0">
                <a:latin typeface="+mj-lt"/>
              </a:rPr>
              <a:t>Carolyn Freese – Treasurer</a:t>
            </a:r>
            <a:br>
              <a:rPr lang="en-US" b="1" dirty="0" smtClean="0">
                <a:latin typeface="+mj-lt"/>
              </a:rPr>
            </a:br>
            <a:r>
              <a:rPr lang="en-US" b="1" dirty="0" smtClean="0">
                <a:latin typeface="+mj-lt"/>
              </a:rPr>
              <a:t>Educator, Lake Washington District (retired)</a:t>
            </a:r>
            <a:br>
              <a:rPr lang="en-US" b="1" dirty="0" smtClean="0">
                <a:latin typeface="+mj-lt"/>
              </a:rPr>
            </a:br>
            <a:r>
              <a:rPr lang="en-US" b="1" dirty="0" smtClean="0">
                <a:latin typeface="+mj-lt"/>
              </a:rPr>
              <a:t/>
            </a:r>
            <a:br>
              <a:rPr lang="en-US" b="1" dirty="0" smtClean="0">
                <a:latin typeface="+mj-lt"/>
              </a:rPr>
            </a:br>
            <a:r>
              <a:rPr lang="en-US" b="1" dirty="0" smtClean="0">
                <a:latin typeface="+mj-lt"/>
              </a:rPr>
              <a:t>Cathy Ferbrache-Garrand</a:t>
            </a:r>
          </a:p>
          <a:p>
            <a:pPr>
              <a:buNone/>
            </a:pPr>
            <a:r>
              <a:rPr lang="en-US" b="1" dirty="0" smtClean="0">
                <a:latin typeface="+mj-lt"/>
              </a:rPr>
              <a:t>        Science Educator, Kenmore School District</a:t>
            </a:r>
          </a:p>
          <a:p>
            <a:pPr>
              <a:buNone/>
            </a:pPr>
            <a:endParaRPr lang="en-US" dirty="0" smtClean="0">
              <a:latin typeface="+mj-lt"/>
            </a:endParaRPr>
          </a:p>
          <a:p>
            <a:pPr>
              <a:buNone/>
            </a:pPr>
            <a:r>
              <a:rPr lang="en-US" sz="2900" dirty="0" smtClean="0">
                <a:solidFill>
                  <a:schemeClr val="tx2"/>
                </a:solidFill>
                <a:latin typeface="+mj-lt"/>
              </a:rPr>
              <a:t>      Staff: </a:t>
            </a:r>
          </a:p>
          <a:p>
            <a:pPr>
              <a:buNone/>
            </a:pPr>
            <a:r>
              <a:rPr lang="en-US" dirty="0" smtClean="0">
                <a:latin typeface="+mj-lt"/>
              </a:rPr>
              <a:t/>
            </a:r>
            <a:br>
              <a:rPr lang="en-US" dirty="0" smtClean="0">
                <a:latin typeface="+mj-lt"/>
              </a:rPr>
            </a:br>
            <a:r>
              <a:rPr lang="en-US" b="1" dirty="0" smtClean="0">
                <a:latin typeface="+mj-lt"/>
              </a:rPr>
              <a:t>Jim Freese, Volunteer Executive Director</a:t>
            </a:r>
          </a:p>
          <a:p>
            <a:pPr>
              <a:buNone/>
            </a:pPr>
            <a:r>
              <a:rPr lang="en-US" b="1" dirty="0" smtClean="0">
                <a:latin typeface="+mj-lt"/>
              </a:rPr>
              <a:t>	Former electrician, labor organizer</a:t>
            </a:r>
            <a:r>
              <a:rPr lang="en-US" b="1" dirty="0" smtClean="0"/>
              <a:t/>
            </a:r>
            <a:br>
              <a:rPr lang="en-US" b="1" dirty="0" smtClean="0"/>
            </a:br>
            <a:r>
              <a:rPr lang="en-US" b="1" dirty="0" smtClean="0"/>
              <a:t/>
            </a:r>
            <a:br>
              <a:rPr lang="en-US" b="1" dirty="0" smtClean="0"/>
            </a:br>
            <a:r>
              <a:rPr lang="en-US" dirty="0" smtClean="0"/>
              <a:t/>
            </a:r>
            <a:br>
              <a:rPr lang="en-US" dirty="0" smtClean="0"/>
            </a:br>
            <a:r>
              <a:rPr lang="en-US" dirty="0" smtClean="0"/>
              <a:t/>
            </a:r>
            <a:br>
              <a:rPr lang="en-US" dirty="0" smtClean="0"/>
            </a:br>
            <a:endParaRPr lang="en-US" dirty="0" smtClean="0"/>
          </a:p>
          <a:p>
            <a:endParaRPr lang="en-US" dirty="0"/>
          </a:p>
        </p:txBody>
      </p:sp>
      <p:sp>
        <p:nvSpPr>
          <p:cNvPr id="4" name="Content Placeholder 3"/>
          <p:cNvSpPr>
            <a:spLocks noGrp="1"/>
          </p:cNvSpPr>
          <p:nvPr>
            <p:ph sz="half" idx="2"/>
          </p:nvPr>
        </p:nvSpPr>
        <p:spPr>
          <a:xfrm>
            <a:off x="4495800" y="1752600"/>
            <a:ext cx="4419600" cy="5257800"/>
          </a:xfrm>
        </p:spPr>
        <p:txBody>
          <a:bodyPr>
            <a:normAutofit fontScale="55000" lnSpcReduction="20000"/>
          </a:bodyPr>
          <a:lstStyle/>
          <a:p>
            <a:pPr>
              <a:buNone/>
            </a:pPr>
            <a:r>
              <a:rPr lang="en-US" b="1" dirty="0" smtClean="0">
                <a:latin typeface="+mj-lt"/>
              </a:rPr>
              <a:t>        </a:t>
            </a:r>
          </a:p>
          <a:p>
            <a:pPr>
              <a:buNone/>
            </a:pPr>
            <a:endParaRPr lang="en-US" b="1" dirty="0" smtClean="0">
              <a:latin typeface="+mj-lt"/>
            </a:endParaRPr>
          </a:p>
          <a:p>
            <a:pPr>
              <a:buNone/>
            </a:pPr>
            <a:endParaRPr lang="en-US" b="1" dirty="0" smtClean="0">
              <a:latin typeface="+mj-lt"/>
            </a:endParaRPr>
          </a:p>
          <a:p>
            <a:pPr>
              <a:buNone/>
            </a:pPr>
            <a:r>
              <a:rPr lang="en-US" b="1" dirty="0" smtClean="0">
                <a:latin typeface="+mj-lt"/>
              </a:rPr>
              <a:t>       Warren Gold</a:t>
            </a:r>
          </a:p>
          <a:p>
            <a:pPr>
              <a:buNone/>
            </a:pPr>
            <a:r>
              <a:rPr lang="en-US" b="1" dirty="0" smtClean="0">
                <a:latin typeface="+mj-lt"/>
              </a:rPr>
              <a:t>	Professor  Ecology  &amp; Environment, UW Bothell</a:t>
            </a:r>
            <a:br>
              <a:rPr lang="en-US" b="1" dirty="0" smtClean="0">
                <a:latin typeface="+mj-lt"/>
              </a:rPr>
            </a:br>
            <a:r>
              <a:rPr lang="en-US" b="1" dirty="0" smtClean="0">
                <a:latin typeface="+mj-lt"/>
              </a:rPr>
              <a:t/>
            </a:r>
            <a:br>
              <a:rPr lang="en-US" b="1" dirty="0" smtClean="0">
                <a:latin typeface="+mj-lt"/>
              </a:rPr>
            </a:br>
            <a:r>
              <a:rPr lang="en-US" b="1" dirty="0" smtClean="0">
                <a:latin typeface="+mj-lt"/>
              </a:rPr>
              <a:t>Ron Kreizenbeck</a:t>
            </a:r>
          </a:p>
          <a:p>
            <a:pPr>
              <a:buNone/>
            </a:pPr>
            <a:r>
              <a:rPr lang="en-US" b="1" dirty="0" smtClean="0">
                <a:latin typeface="+mj-lt"/>
              </a:rPr>
              <a:t>	EPA Region 10 Administrator (retired)</a:t>
            </a:r>
            <a:br>
              <a:rPr lang="en-US" b="1" dirty="0" smtClean="0">
                <a:latin typeface="+mj-lt"/>
              </a:rPr>
            </a:br>
            <a:r>
              <a:rPr lang="en-US" b="1" dirty="0" smtClean="0">
                <a:latin typeface="+mj-lt"/>
              </a:rPr>
              <a:t/>
            </a:r>
            <a:br>
              <a:rPr lang="en-US" b="1" dirty="0" smtClean="0">
                <a:latin typeface="+mj-lt"/>
              </a:rPr>
            </a:br>
            <a:r>
              <a:rPr lang="en-US" b="1" dirty="0" smtClean="0">
                <a:latin typeface="+mj-lt"/>
              </a:rPr>
              <a:t>Jeri Molloy</a:t>
            </a:r>
          </a:p>
          <a:p>
            <a:pPr>
              <a:buNone/>
            </a:pPr>
            <a:r>
              <a:rPr lang="en-US" b="1" dirty="0" smtClean="0">
                <a:latin typeface="+mj-lt"/>
              </a:rPr>
              <a:t>	Nurse, neighborhood Activist</a:t>
            </a:r>
            <a:br>
              <a:rPr lang="en-US" b="1" dirty="0" smtClean="0">
                <a:latin typeface="+mj-lt"/>
              </a:rPr>
            </a:br>
            <a:endParaRPr lang="en-US" b="1" dirty="0" smtClean="0">
              <a:latin typeface="+mj-lt"/>
            </a:endParaRPr>
          </a:p>
          <a:p>
            <a:pPr>
              <a:buNone/>
            </a:pPr>
            <a:r>
              <a:rPr lang="en-US" b="1" dirty="0" smtClean="0">
                <a:latin typeface="+mj-lt"/>
              </a:rPr>
              <a:t>        Amy Lambert</a:t>
            </a:r>
          </a:p>
          <a:p>
            <a:pPr>
              <a:buNone/>
            </a:pPr>
            <a:r>
              <a:rPr lang="en-US" b="1" dirty="0" smtClean="0">
                <a:latin typeface="+mj-lt"/>
              </a:rPr>
              <a:t>	</a:t>
            </a:r>
            <a:r>
              <a:rPr lang="en-US" b="1" dirty="0" smtClean="0">
                <a:latin typeface="+mj-lt"/>
              </a:rPr>
              <a:t>Professor</a:t>
            </a:r>
            <a:r>
              <a:rPr lang="en-US" b="1" dirty="0" smtClean="0">
                <a:latin typeface="+mj-lt"/>
              </a:rPr>
              <a:t>, Art and Science of Restoration, </a:t>
            </a:r>
            <a:r>
              <a:rPr lang="en-US" b="1" dirty="0" smtClean="0">
                <a:latin typeface="+mj-lt"/>
              </a:rPr>
              <a:t>UW Bothell</a:t>
            </a:r>
            <a:br>
              <a:rPr lang="en-US" b="1" dirty="0" smtClean="0">
                <a:latin typeface="+mj-lt"/>
              </a:rPr>
            </a:br>
            <a:r>
              <a:rPr lang="en-US" b="1" dirty="0" smtClean="0">
                <a:latin typeface="+mj-lt"/>
              </a:rPr>
              <a:t/>
            </a:r>
            <a:br>
              <a:rPr lang="en-US" b="1" dirty="0" smtClean="0">
                <a:latin typeface="+mj-lt"/>
              </a:rPr>
            </a:br>
            <a:r>
              <a:rPr lang="en-US" b="1" dirty="0" smtClean="0">
                <a:latin typeface="+mj-lt"/>
              </a:rPr>
              <a:t>Jerry Smedes</a:t>
            </a:r>
          </a:p>
          <a:p>
            <a:pPr>
              <a:buNone/>
            </a:pPr>
            <a:r>
              <a:rPr lang="en-US" b="1" dirty="0" smtClean="0">
                <a:latin typeface="+mj-lt"/>
              </a:rPr>
              <a:t>	Environmental Consultant</a:t>
            </a:r>
          </a:p>
          <a:p>
            <a:pPr>
              <a:buNone/>
            </a:pPr>
            <a:endParaRPr lang="en-US" b="1" dirty="0">
              <a:latin typeface="+mj-lt"/>
            </a:endParaRPr>
          </a:p>
          <a:p>
            <a:pPr>
              <a:buNone/>
            </a:pPr>
            <a:r>
              <a:rPr lang="en-US" sz="2800" b="1" dirty="0" smtClean="0">
                <a:solidFill>
                  <a:schemeClr val="tx2"/>
                </a:solidFill>
                <a:latin typeface="+mj-lt"/>
              </a:rPr>
              <a:t>	</a:t>
            </a:r>
            <a:r>
              <a:rPr lang="en-US" sz="2800" b="1" dirty="0" smtClean="0">
                <a:solidFill>
                  <a:schemeClr val="tx2"/>
                </a:solidFill>
              </a:rPr>
              <a:t> Grant Advisors:</a:t>
            </a:r>
          </a:p>
          <a:p>
            <a:pPr>
              <a:buNone/>
            </a:pPr>
            <a:endParaRPr lang="en-US" b="1" dirty="0" smtClean="0">
              <a:latin typeface="+mj-lt"/>
            </a:endParaRPr>
          </a:p>
          <a:p>
            <a:pPr>
              <a:buNone/>
            </a:pPr>
            <a:r>
              <a:rPr lang="en-US" b="1" dirty="0" smtClean="0">
                <a:latin typeface="+mj-lt"/>
              </a:rPr>
              <a:t>	Woody Wheeler</a:t>
            </a:r>
          </a:p>
          <a:p>
            <a:pPr>
              <a:buNone/>
            </a:pPr>
            <a:r>
              <a:rPr lang="en-US" b="1" dirty="0" smtClean="0">
                <a:latin typeface="+mj-lt"/>
              </a:rPr>
              <a:t>	</a:t>
            </a:r>
            <a:r>
              <a:rPr lang="en-US" b="1" dirty="0" err="1" smtClean="0">
                <a:latin typeface="+mj-lt"/>
              </a:rPr>
              <a:t>Freeda</a:t>
            </a:r>
            <a:r>
              <a:rPr lang="en-US" b="1" dirty="0" smtClean="0">
                <a:latin typeface="+mj-lt"/>
              </a:rPr>
              <a:t> </a:t>
            </a:r>
            <a:r>
              <a:rPr lang="en-US" b="1" dirty="0" smtClean="0">
                <a:latin typeface="+mj-lt"/>
              </a:rPr>
              <a:t>Babson</a:t>
            </a:r>
          </a:p>
          <a:p>
            <a:endParaRPr lang="en-US" dirty="0"/>
          </a:p>
        </p:txBody>
      </p:sp>
      <p:pic>
        <p:nvPicPr>
          <p:cNvPr id="5" name="Picture 4" descr="Logo_FINAL_digital.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909026"/>
            <a:ext cx="2471014" cy="1148374"/>
          </a:xfrm>
          <a:prstGeom prst="rect">
            <a:avLst/>
          </a:prstGeom>
          <a:ln w="57150">
            <a:solidFill>
              <a:schemeClr val="bg1"/>
            </a:solidFill>
          </a:ln>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_FINAL_digital.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1371600"/>
            <a:ext cx="5422355" cy="2519974"/>
          </a:xfrm>
          <a:prstGeom prst="rect">
            <a:avLst/>
          </a:prstGeom>
          <a:ln w="57150">
            <a:solidFill>
              <a:schemeClr val="bg1"/>
            </a:solidFill>
          </a:ln>
        </p:spPr>
      </p:pic>
      <p:sp>
        <p:nvSpPr>
          <p:cNvPr id="6" name="TextBox 5"/>
          <p:cNvSpPr txBox="1"/>
          <p:nvPr/>
        </p:nvSpPr>
        <p:spPr>
          <a:xfrm>
            <a:off x="1828800" y="4343400"/>
            <a:ext cx="6172200" cy="1015663"/>
          </a:xfrm>
          <a:prstGeom prst="rect">
            <a:avLst/>
          </a:prstGeom>
          <a:noFill/>
        </p:spPr>
        <p:txBody>
          <a:bodyPr wrap="square" rtlCol="0">
            <a:spAutoFit/>
          </a:bodyPr>
          <a:lstStyle/>
          <a:p>
            <a:r>
              <a:rPr lang="en-US" sz="2000" b="1" dirty="0" smtClean="0">
                <a:solidFill>
                  <a:schemeClr val="bg1"/>
                </a:solidFill>
                <a:latin typeface="+mj-lt"/>
              </a:rPr>
              <a:t>“A society is defined not only by what it creates, but by what it refuses to destroy ”</a:t>
            </a:r>
          </a:p>
          <a:p>
            <a:r>
              <a:rPr lang="en-US" sz="2000" b="1" dirty="0" smtClean="0">
                <a:solidFill>
                  <a:schemeClr val="bg1"/>
                </a:solidFill>
                <a:latin typeface="+mj-lt"/>
              </a:rPr>
              <a:t> </a:t>
            </a:r>
            <a:r>
              <a:rPr lang="en-US" b="1" dirty="0" smtClean="0">
                <a:solidFill>
                  <a:schemeClr val="bg1"/>
                </a:solidFill>
                <a:latin typeface="+mj-lt"/>
              </a:rPr>
              <a:t>– </a:t>
            </a:r>
            <a:r>
              <a:rPr lang="en-US" sz="1400" b="1" dirty="0" smtClean="0">
                <a:solidFill>
                  <a:schemeClr val="bg1"/>
                </a:solidFill>
                <a:latin typeface="+mj-lt"/>
              </a:rPr>
              <a:t>John </a:t>
            </a:r>
            <a:r>
              <a:rPr lang="en-US" sz="1400" b="1" dirty="0" err="1" smtClean="0">
                <a:solidFill>
                  <a:schemeClr val="bg1"/>
                </a:solidFill>
                <a:latin typeface="+mj-lt"/>
              </a:rPr>
              <a:t>Sawhill</a:t>
            </a:r>
            <a:r>
              <a:rPr lang="en-US" sz="1400" b="1" dirty="0" smtClean="0">
                <a:solidFill>
                  <a:schemeClr val="bg1"/>
                </a:solidFill>
                <a:latin typeface="+mj-lt"/>
              </a:rPr>
              <a:t>, former president , The Nature Conservancy</a:t>
            </a:r>
            <a:endParaRPr lang="en-US" sz="1400" b="1" dirty="0">
              <a:solidFill>
                <a:schemeClr val="bg1"/>
              </a:solidFill>
              <a:latin typeface="+mj-lt"/>
            </a:endParaRPr>
          </a:p>
        </p:txBody>
      </p:sp>
    </p:spTree>
    <p:extLst>
      <p:ext uri="{BB962C8B-B14F-4D97-AF65-F5344CB8AC3E}">
        <p14:creationId xmlns:p14="http://schemas.microsoft.com/office/powerpoint/2010/main" val="398556377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8229600" cy="1219200"/>
          </a:xfrm>
        </p:spPr>
        <p:txBody>
          <a:bodyPr>
            <a:normAutofit fontScale="90000"/>
          </a:bodyPr>
          <a:lstStyle/>
          <a:p>
            <a:r>
              <a:rPr lang="en-US" sz="4400" dirty="0" smtClean="0"/>
              <a:t>Bothell – “A Great Place to Call Home”</a:t>
            </a:r>
            <a:endParaRPr lang="en-US" dirty="0"/>
          </a:p>
        </p:txBody>
      </p:sp>
      <p:pic>
        <p:nvPicPr>
          <p:cNvPr id="4" name="Content Placeholder 3" descr="Bothell Downtown.jpg"/>
          <p:cNvPicPr>
            <a:picLocks noGrp="1" noChangeAspect="1"/>
          </p:cNvPicPr>
          <p:nvPr>
            <p:ph idx="1"/>
          </p:nvPr>
        </p:nvPicPr>
        <p:blipFill>
          <a:blip r:embed="rId3" cstate="print"/>
          <a:stretch>
            <a:fillRect/>
          </a:stretch>
        </p:blipFill>
        <p:spPr>
          <a:xfrm>
            <a:off x="990600" y="1447800"/>
            <a:ext cx="7086600" cy="2923223"/>
          </a:xfrm>
          <a:ln w="38100">
            <a:solidFill>
              <a:schemeClr val="bg1"/>
            </a:solidFill>
          </a:ln>
        </p:spPr>
      </p:pic>
      <p:sp>
        <p:nvSpPr>
          <p:cNvPr id="5" name="TextBox 4"/>
          <p:cNvSpPr txBox="1"/>
          <p:nvPr/>
        </p:nvSpPr>
        <p:spPr>
          <a:xfrm>
            <a:off x="762000" y="4555629"/>
            <a:ext cx="8229600" cy="1692771"/>
          </a:xfrm>
          <a:prstGeom prst="rect">
            <a:avLst/>
          </a:prstGeom>
          <a:noFill/>
        </p:spPr>
        <p:txBody>
          <a:bodyPr wrap="square" rtlCol="0">
            <a:spAutoFit/>
          </a:bodyPr>
          <a:lstStyle/>
          <a:p>
            <a:pPr>
              <a:buFont typeface="Arial" pitchFamily="34" charset="0"/>
              <a:buChar char="•"/>
            </a:pPr>
            <a:r>
              <a:rPr lang="en-US" sz="2800" dirty="0" smtClean="0"/>
              <a:t> </a:t>
            </a:r>
            <a:r>
              <a:rPr lang="en-US" sz="2400" dirty="0" smtClean="0">
                <a:latin typeface="+mj-lt"/>
              </a:rPr>
              <a:t>Population 33,000</a:t>
            </a:r>
          </a:p>
          <a:p>
            <a:pPr>
              <a:buFont typeface="Arial" pitchFamily="34" charset="0"/>
              <a:buChar char="•"/>
            </a:pPr>
            <a:r>
              <a:rPr lang="en-US" sz="2400" dirty="0" smtClean="0">
                <a:latin typeface="+mj-lt"/>
              </a:rPr>
              <a:t> Projected to grow to 42,000+ by 2025</a:t>
            </a:r>
          </a:p>
          <a:p>
            <a:pPr>
              <a:buFont typeface="Arial" pitchFamily="34" charset="0"/>
              <a:buChar char="•"/>
            </a:pPr>
            <a:r>
              <a:rPr lang="en-US" sz="2400" dirty="0" smtClean="0">
                <a:latin typeface="+mj-lt"/>
              </a:rPr>
              <a:t> Downtown/Bothell Landing renovation</a:t>
            </a:r>
          </a:p>
          <a:p>
            <a:pPr>
              <a:buFont typeface="Arial" pitchFamily="34" charset="0"/>
              <a:buChar char="•"/>
            </a:pPr>
            <a:r>
              <a:rPr lang="en-US" sz="2800" dirty="0" smtClean="0">
                <a:latin typeface="+mj-lt"/>
              </a:rPr>
              <a:t> </a:t>
            </a:r>
            <a:r>
              <a:rPr lang="en-US" sz="2400" dirty="0" smtClean="0">
                <a:latin typeface="+mj-lt"/>
              </a:rPr>
              <a:t>Pedestrian-friendly features and green city hall</a:t>
            </a:r>
            <a:endParaRPr lang="en-US" sz="2400" dirty="0">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ir view big picture.jpg"/>
          <p:cNvPicPr>
            <a:picLocks noGrp="1" noChangeAspect="1"/>
          </p:cNvPicPr>
          <p:nvPr>
            <p:ph idx="1"/>
          </p:nvPr>
        </p:nvPicPr>
        <p:blipFill>
          <a:blip r:embed="rId3" cstate="print"/>
          <a:srcRect l="3669" r="8265" b="12727"/>
          <a:stretch>
            <a:fillRect/>
          </a:stretch>
        </p:blipFill>
        <p:spPr>
          <a:xfrm>
            <a:off x="1752600" y="1993900"/>
            <a:ext cx="5562600" cy="4635500"/>
          </a:xfrm>
          <a:prstGeom prst="rect">
            <a:avLst/>
          </a:prstGeom>
          <a:noFill/>
          <a:ln w="38100">
            <a:solidFill>
              <a:schemeClr val="bg1"/>
            </a:solidFill>
          </a:ln>
        </p:spPr>
      </p:pic>
      <p:sp>
        <p:nvSpPr>
          <p:cNvPr id="5" name="TextBox 4"/>
          <p:cNvSpPr txBox="1"/>
          <p:nvPr/>
        </p:nvSpPr>
        <p:spPr>
          <a:xfrm>
            <a:off x="990600" y="725269"/>
            <a:ext cx="6781800" cy="1200329"/>
          </a:xfrm>
          <a:prstGeom prst="rect">
            <a:avLst/>
          </a:prstGeom>
          <a:noFill/>
        </p:spPr>
        <p:txBody>
          <a:bodyPr wrap="square" rtlCol="0">
            <a:spAutoFit/>
          </a:bodyPr>
          <a:lstStyle/>
          <a:p>
            <a:pPr algn="ctr"/>
            <a:r>
              <a:rPr lang="en-US" sz="3600" dirty="0" smtClean="0">
                <a:solidFill>
                  <a:schemeClr val="tx2"/>
                </a:solidFill>
              </a:rPr>
              <a:t>      </a:t>
            </a:r>
            <a:r>
              <a:rPr lang="en-US" sz="3600" dirty="0" smtClean="0">
                <a:solidFill>
                  <a:schemeClr val="tx2"/>
                </a:solidFill>
                <a:latin typeface="+mj-lt"/>
              </a:rPr>
              <a:t>North Creek Forest: </a:t>
            </a:r>
          </a:p>
          <a:p>
            <a:pPr algn="ctr"/>
            <a:r>
              <a:rPr lang="en-US" sz="3600" dirty="0" smtClean="0">
                <a:solidFill>
                  <a:schemeClr val="tx2"/>
                </a:solidFill>
                <a:latin typeface="+mj-lt"/>
              </a:rPr>
              <a:t>Location, Location, Location!</a:t>
            </a:r>
            <a:endParaRPr lang="en-US" sz="3600" dirty="0">
              <a:solidFill>
                <a:schemeClr val="tx2"/>
              </a:solidFill>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North Creek: Just Downstream</a:t>
            </a:r>
            <a:endParaRPr lang="en-US" dirty="0"/>
          </a:p>
        </p:txBody>
      </p:sp>
      <p:pic>
        <p:nvPicPr>
          <p:cNvPr id="4" name="Content Placeholder 3" descr="nc wetlands.jpg"/>
          <p:cNvPicPr>
            <a:picLocks noGrp="1" noChangeAspect="1"/>
          </p:cNvPicPr>
          <p:nvPr>
            <p:ph idx="1"/>
          </p:nvPr>
        </p:nvPicPr>
        <p:blipFill>
          <a:blip r:embed="rId3" cstate="print"/>
          <a:stretch>
            <a:fillRect/>
          </a:stretch>
        </p:blipFill>
        <p:spPr>
          <a:xfrm>
            <a:off x="635000" y="1524000"/>
            <a:ext cx="5994400" cy="4495800"/>
          </a:xfrm>
        </p:spPr>
      </p:pic>
      <p:pic>
        <p:nvPicPr>
          <p:cNvPr id="5" name="Picture 4" descr="Harris's Sparrow - Bothell-00039.jpg"/>
          <p:cNvPicPr>
            <a:picLocks noChangeAspect="1"/>
          </p:cNvPicPr>
          <p:nvPr/>
        </p:nvPicPr>
        <p:blipFill>
          <a:blip r:embed="rId4" cstate="print"/>
          <a:srcRect r="11363"/>
          <a:stretch>
            <a:fillRect/>
          </a:stretch>
        </p:blipFill>
        <p:spPr>
          <a:xfrm>
            <a:off x="609600" y="4553907"/>
            <a:ext cx="1981200" cy="1488664"/>
          </a:xfrm>
          <a:prstGeom prst="rect">
            <a:avLst/>
          </a:prstGeom>
        </p:spPr>
      </p:pic>
      <p:pic>
        <p:nvPicPr>
          <p:cNvPr id="6" name="Picture 5" descr="sockeye1.jpg"/>
          <p:cNvPicPr>
            <a:picLocks noChangeAspect="1"/>
          </p:cNvPicPr>
          <p:nvPr/>
        </p:nvPicPr>
        <p:blipFill>
          <a:blip r:embed="rId5" cstate="print"/>
          <a:stretch>
            <a:fillRect/>
          </a:stretch>
        </p:blipFill>
        <p:spPr>
          <a:xfrm>
            <a:off x="5181601" y="3505200"/>
            <a:ext cx="3276599" cy="2514600"/>
          </a:xfrm>
          <a:prstGeom prst="rect">
            <a:avLst/>
          </a:prstGeom>
        </p:spPr>
      </p:pic>
      <p:pic>
        <p:nvPicPr>
          <p:cNvPr id="7" name="Picture 6" descr="SharpShinned - Version 3.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9734" y="1524000"/>
            <a:ext cx="3058466" cy="1981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1143000"/>
          </a:xfrm>
        </p:spPr>
        <p:txBody>
          <a:bodyPr>
            <a:normAutofit fontScale="90000"/>
          </a:bodyPr>
          <a:lstStyle/>
          <a:p>
            <a:pPr algn="ctr"/>
            <a:r>
              <a:rPr lang="en-US" dirty="0" smtClean="0"/>
              <a:t>Farther downstream:</a:t>
            </a:r>
            <a:br>
              <a:rPr lang="en-US" dirty="0" smtClean="0"/>
            </a:br>
            <a:r>
              <a:rPr lang="en-US" dirty="0" smtClean="0"/>
              <a:t>UW Bothell&amp; UW Wetlands</a:t>
            </a:r>
            <a:endParaRPr lang="en-US" dirty="0"/>
          </a:p>
        </p:txBody>
      </p:sp>
      <p:pic>
        <p:nvPicPr>
          <p:cNvPr id="4" name="Content Placeholder 3" descr="UW Bothell Wetlands.jpg"/>
          <p:cNvPicPr>
            <a:picLocks noGrp="1" noChangeAspect="1"/>
          </p:cNvPicPr>
          <p:nvPr>
            <p:ph idx="1"/>
          </p:nvPr>
        </p:nvPicPr>
        <p:blipFill>
          <a:blip r:embed="rId3" cstate="print"/>
          <a:stretch>
            <a:fillRect/>
          </a:stretch>
        </p:blipFill>
        <p:spPr>
          <a:xfrm>
            <a:off x="482600" y="2438400"/>
            <a:ext cx="3505200" cy="2628900"/>
          </a:xfrm>
          <a:ln w="38100">
            <a:solidFill>
              <a:schemeClr val="bg1"/>
            </a:solidFill>
          </a:ln>
        </p:spPr>
      </p:pic>
      <p:pic>
        <p:nvPicPr>
          <p:cNvPr id="35842" name="Picture 2"/>
          <p:cNvPicPr>
            <a:picLocks noChangeAspect="1" noChangeArrowheads="1"/>
          </p:cNvPicPr>
          <p:nvPr/>
        </p:nvPicPr>
        <p:blipFill>
          <a:blip r:embed="rId4" cstate="print"/>
          <a:srcRect/>
          <a:stretch>
            <a:fillRect/>
          </a:stretch>
        </p:blipFill>
        <p:spPr bwMode="auto">
          <a:xfrm>
            <a:off x="4267200" y="3352800"/>
            <a:ext cx="4574078" cy="3048000"/>
          </a:xfrm>
          <a:prstGeom prst="rect">
            <a:avLst/>
          </a:prstGeom>
          <a:noFill/>
          <a:ln w="38100">
            <a:solidFill>
              <a:schemeClr val="bg1"/>
            </a:solid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10744200" cy="1143000"/>
          </a:xfrm>
        </p:spPr>
        <p:txBody>
          <a:bodyPr>
            <a:normAutofit/>
          </a:bodyPr>
          <a:lstStyle/>
          <a:p>
            <a:r>
              <a:rPr lang="en-US" sz="3600" dirty="0" smtClean="0"/>
              <a:t>North Creek flows into Sammamish River </a:t>
            </a:r>
            <a:br>
              <a:rPr lang="en-US" sz="3600" dirty="0" smtClean="0"/>
            </a:br>
            <a:r>
              <a:rPr lang="en-US" sz="3600" dirty="0" smtClean="0"/>
              <a:t>near Bothell Landing     </a:t>
            </a:r>
            <a:endParaRPr lang="en-US" sz="3600" dirty="0"/>
          </a:p>
        </p:txBody>
      </p:sp>
      <p:pic>
        <p:nvPicPr>
          <p:cNvPr id="4" name="Content Placeholder 3" descr="sammamish-river-trail-bridge-the-park-at-bothell-landing.jpg"/>
          <p:cNvPicPr>
            <a:picLocks noGrp="1" noChangeAspect="1"/>
          </p:cNvPicPr>
          <p:nvPr>
            <p:ph idx="1"/>
          </p:nvPr>
        </p:nvPicPr>
        <p:blipFill>
          <a:blip r:embed="rId3" cstate="print"/>
          <a:stretch>
            <a:fillRect/>
          </a:stretch>
        </p:blipFill>
        <p:spPr>
          <a:xfrm>
            <a:off x="228600" y="1600200"/>
            <a:ext cx="4354286" cy="2895600"/>
          </a:xfrm>
          <a:ln w="38100">
            <a:solidFill>
              <a:schemeClr val="bg1"/>
            </a:solidFill>
          </a:ln>
        </p:spPr>
      </p:pic>
      <p:pic>
        <p:nvPicPr>
          <p:cNvPr id="5" name="Picture 4" descr="Bothell_MasterPlan.jpg"/>
          <p:cNvPicPr>
            <a:picLocks noChangeAspect="1"/>
          </p:cNvPicPr>
          <p:nvPr/>
        </p:nvPicPr>
        <p:blipFill>
          <a:blip r:embed="rId4" cstate="print"/>
          <a:stretch>
            <a:fillRect/>
          </a:stretch>
        </p:blipFill>
        <p:spPr>
          <a:xfrm>
            <a:off x="4800600" y="1295400"/>
            <a:ext cx="4094328" cy="3200400"/>
          </a:xfrm>
          <a:prstGeom prst="rect">
            <a:avLst/>
          </a:prstGeom>
          <a:ln w="38100">
            <a:solidFill>
              <a:schemeClr val="bg1"/>
            </a:solidFill>
          </a:ln>
        </p:spPr>
      </p:pic>
      <p:pic>
        <p:nvPicPr>
          <p:cNvPr id="8194" name="Picture 2" descr="http://www.railstotrails.org/resources/images/newsandpubs/totm0502_sammamishrivertrailwashington.jpg"/>
          <p:cNvPicPr>
            <a:picLocks noChangeAspect="1" noChangeArrowheads="1"/>
          </p:cNvPicPr>
          <p:nvPr/>
        </p:nvPicPr>
        <p:blipFill>
          <a:blip r:embed="rId5" cstate="print"/>
          <a:srcRect/>
          <a:stretch>
            <a:fillRect/>
          </a:stretch>
        </p:blipFill>
        <p:spPr bwMode="auto">
          <a:xfrm>
            <a:off x="5181600" y="4709160"/>
            <a:ext cx="2438400" cy="1950720"/>
          </a:xfrm>
          <a:prstGeom prst="rect">
            <a:avLst/>
          </a:prstGeom>
          <a:noFill/>
          <a:ln w="38100">
            <a:solidFill>
              <a:schemeClr val="bg1"/>
            </a:solidFill>
          </a:ln>
        </p:spPr>
      </p:pic>
      <p:pic>
        <p:nvPicPr>
          <p:cNvPr id="6" name="Picture 5" descr="Bothell, Towhee 013.JPG"/>
          <p:cNvPicPr>
            <a:picLocks noChangeAspect="1"/>
          </p:cNvPicPr>
          <p:nvPr/>
        </p:nvPicPr>
        <p:blipFill>
          <a:blip r:embed="rId6" cstate="print"/>
          <a:stretch>
            <a:fillRect/>
          </a:stretch>
        </p:blipFill>
        <p:spPr>
          <a:xfrm>
            <a:off x="1600200" y="4724400"/>
            <a:ext cx="2590800" cy="1943100"/>
          </a:xfrm>
          <a:prstGeom prst="rect">
            <a:avLst/>
          </a:prstGeom>
          <a:ln w="38100">
            <a:solidFill>
              <a:schemeClr val="bg1"/>
            </a:solidFill>
          </a:ln>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143000"/>
          </a:xfrm>
        </p:spPr>
        <p:txBody>
          <a:bodyPr>
            <a:normAutofit fontScale="90000"/>
          </a:bodyPr>
          <a:lstStyle/>
          <a:p>
            <a:r>
              <a:rPr lang="en-US" dirty="0" smtClean="0"/>
              <a:t>North Creek Forest by the Numbers</a:t>
            </a:r>
            <a:endParaRPr lang="en-US" dirty="0"/>
          </a:p>
        </p:txBody>
      </p:sp>
      <p:pic>
        <p:nvPicPr>
          <p:cNvPr id="4" name="Content Placeholder 3" descr="Forest jpg.png"/>
          <p:cNvPicPr>
            <a:picLocks noGrp="1" noChangeAspect="1"/>
          </p:cNvPicPr>
          <p:nvPr>
            <p:ph idx="1"/>
          </p:nvPr>
        </p:nvPicPr>
        <p:blipFill>
          <a:blip r:embed="rId3" cstate="print"/>
          <a:stretch>
            <a:fillRect/>
          </a:stretch>
        </p:blipFill>
        <p:spPr>
          <a:xfrm>
            <a:off x="685800" y="1523999"/>
            <a:ext cx="2246383" cy="5029201"/>
          </a:xfrm>
          <a:ln w="57150">
            <a:solidFill>
              <a:schemeClr val="bg1"/>
            </a:solidFill>
          </a:ln>
        </p:spPr>
      </p:pic>
      <p:sp>
        <p:nvSpPr>
          <p:cNvPr id="6" name="TextBox 5"/>
          <p:cNvSpPr txBox="1"/>
          <p:nvPr/>
        </p:nvSpPr>
        <p:spPr>
          <a:xfrm>
            <a:off x="3048000" y="1828800"/>
            <a:ext cx="2971800" cy="3200876"/>
          </a:xfrm>
          <a:prstGeom prst="rect">
            <a:avLst/>
          </a:prstGeom>
          <a:noFill/>
        </p:spPr>
        <p:txBody>
          <a:bodyPr wrap="square" rtlCol="0">
            <a:spAutoFit/>
          </a:bodyPr>
          <a:lstStyle/>
          <a:p>
            <a:pPr>
              <a:buFont typeface="Arial" pitchFamily="34" charset="0"/>
              <a:buChar char="•"/>
            </a:pPr>
            <a:r>
              <a:rPr lang="en-US" sz="2800" dirty="0" smtClean="0"/>
              <a:t>  </a:t>
            </a:r>
            <a:r>
              <a:rPr lang="en-US" sz="2800" dirty="0" smtClean="0">
                <a:latin typeface="+mj-lt"/>
              </a:rPr>
              <a:t>64 acres</a:t>
            </a:r>
          </a:p>
          <a:p>
            <a:pPr>
              <a:buFont typeface="Arial" pitchFamily="34" charset="0"/>
              <a:buChar char="•"/>
            </a:pPr>
            <a:r>
              <a:rPr lang="en-US" sz="2800" dirty="0" smtClean="0">
                <a:latin typeface="+mj-lt"/>
              </a:rPr>
              <a:t>  1/3-mile wide</a:t>
            </a:r>
          </a:p>
          <a:p>
            <a:pPr>
              <a:buFont typeface="Arial" pitchFamily="34" charset="0"/>
              <a:buChar char="•"/>
            </a:pPr>
            <a:r>
              <a:rPr lang="en-US" sz="2800" dirty="0" smtClean="0">
                <a:latin typeface="+mj-lt"/>
              </a:rPr>
              <a:t>  7 streams </a:t>
            </a:r>
          </a:p>
          <a:p>
            <a:pPr>
              <a:buFont typeface="Arial" pitchFamily="34" charset="0"/>
              <a:buChar char="•"/>
            </a:pPr>
            <a:r>
              <a:rPr lang="en-US" sz="2800" dirty="0" smtClean="0">
                <a:latin typeface="+mj-lt"/>
              </a:rPr>
              <a:t>  9 wetland areas</a:t>
            </a:r>
          </a:p>
          <a:p>
            <a:pPr lvl="1">
              <a:buFont typeface="Arial" pitchFamily="34" charset="0"/>
              <a:buChar char="•"/>
            </a:pPr>
            <a:endParaRPr lang="en-US" dirty="0" smtClean="0"/>
          </a:p>
          <a:p>
            <a:pPr lvl="1"/>
            <a:endParaRPr lang="en-US" dirty="0" smtClean="0"/>
          </a:p>
          <a:p>
            <a:pPr lvl="1"/>
            <a:endParaRPr lang="en-US" dirty="0" smtClean="0"/>
          </a:p>
          <a:p>
            <a:pPr lvl="1"/>
            <a:endParaRPr lang="en-US" dirty="0" smtClean="0"/>
          </a:p>
          <a:p>
            <a:pPr lvl="1"/>
            <a:endParaRPr lang="en-US" dirty="0" smtClean="0"/>
          </a:p>
        </p:txBody>
      </p:sp>
      <p:pic>
        <p:nvPicPr>
          <p:cNvPr id="2" name="Picture 1" descr="Adam's Waterfall.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2743200"/>
            <a:ext cx="2845740" cy="3810000"/>
          </a:xfrm>
          <a:prstGeom prst="rect">
            <a:avLst/>
          </a:prstGeom>
          <a:ln w="57150" cmpd="sng">
            <a:solidFill>
              <a:srgbClr val="000000"/>
            </a:solidFill>
          </a:ln>
        </p:spPr>
      </p:pic>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7858</TotalTime>
  <Words>2309</Words>
  <Application>Microsoft Macintosh PowerPoint</Application>
  <PresentationFormat>On-screen Show (4:3)</PresentationFormat>
  <Paragraphs>316</Paragraphs>
  <Slides>35</Slides>
  <Notes>35</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Flow</vt:lpstr>
      <vt:lpstr>Bothell’s Last Great Forest</vt:lpstr>
      <vt:lpstr>           Did you know?</vt:lpstr>
      <vt:lpstr>PowerPoint Presentation</vt:lpstr>
      <vt:lpstr>Bothell – “A Great Place to Call Home”</vt:lpstr>
      <vt:lpstr>PowerPoint Presentation</vt:lpstr>
      <vt:lpstr>North Creek: Just Downstream</vt:lpstr>
      <vt:lpstr>Farther downstream: UW Bothell&amp; UW Wetlands</vt:lpstr>
      <vt:lpstr>North Creek flows into Sammamish River  near Bothell Landing     </vt:lpstr>
      <vt:lpstr>North Creek Forest by the Numbers</vt:lpstr>
      <vt:lpstr>North Creek Forest Residents </vt:lpstr>
      <vt:lpstr>Meet a Few</vt:lpstr>
      <vt:lpstr>   </vt:lpstr>
      <vt:lpstr>Forest Values: Fish</vt:lpstr>
      <vt:lpstr>Forest Values: Education </vt:lpstr>
      <vt:lpstr>Education Partners</vt:lpstr>
      <vt:lpstr>Forest Values: Stewardship </vt:lpstr>
      <vt:lpstr>Forest Values: Play </vt:lpstr>
      <vt:lpstr>Forest Values: Inspiration </vt:lpstr>
      <vt:lpstr>Saving North Creek Forest is Key</vt:lpstr>
      <vt:lpstr>How Forests Vanish</vt:lpstr>
      <vt:lpstr>How Forests Vanish</vt:lpstr>
      <vt:lpstr>How Forests Vanish</vt:lpstr>
      <vt:lpstr>Our Vision</vt:lpstr>
      <vt:lpstr>    Begins with Protecting North Creek Forest:  Schematic Drawing of NC Forest Park</vt:lpstr>
      <vt:lpstr>Bothell’s Future</vt:lpstr>
      <vt:lpstr>PowerPoint Presentation</vt:lpstr>
      <vt:lpstr>PowerPoint Presentation</vt:lpstr>
      <vt:lpstr>The Timing is Ripe!</vt:lpstr>
      <vt:lpstr>PowerPoint Presentation</vt:lpstr>
      <vt:lpstr>Bothell’s Last Great Forest Campaign</vt:lpstr>
      <vt:lpstr>  Bothell’s Last Great Forest  Campaign Budget    </vt:lpstr>
      <vt:lpstr>Major Donors Bothell’s Last Great Forest </vt:lpstr>
      <vt:lpstr>Pending Requests  Future Requests</vt:lpstr>
      <vt:lpstr>Board and Staff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Forest Grows in Bothell</dc:title>
  <dc:creator>Owner</dc:creator>
  <cp:lastModifiedBy>James Freese</cp:lastModifiedBy>
  <cp:revision>395</cp:revision>
  <cp:lastPrinted>2014-02-06T20:24:36Z</cp:lastPrinted>
  <dcterms:created xsi:type="dcterms:W3CDTF">2011-03-15T22:04:45Z</dcterms:created>
  <dcterms:modified xsi:type="dcterms:W3CDTF">2014-02-09T20:22:28Z</dcterms:modified>
</cp:coreProperties>
</file>