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1"/>
  </p:sldMasterIdLst>
  <p:sldIdLst>
    <p:sldId id="256" r:id="rId2"/>
    <p:sldId id="261" r:id="rId3"/>
    <p:sldId id="257" r:id="rId4"/>
    <p:sldId id="262" r:id="rId5"/>
    <p:sldId id="263" r:id="rId6"/>
    <p:sldId id="264" r:id="rId7"/>
    <p:sldId id="265" r:id="rId8"/>
    <p:sldId id="269" r:id="rId9"/>
    <p:sldId id="266" r:id="rId10"/>
    <p:sldId id="268" r:id="rId11"/>
    <p:sldId id="270" r:id="rId12"/>
    <p:sldId id="267" r:id="rId13"/>
    <p:sldId id="26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81" d="100"/>
          <a:sy n="81" d="100"/>
        </p:scale>
        <p:origin x="-2296" y="-1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C26CA-C380-1C4F-86AD-1B0428FDF210}" type="doc">
      <dgm:prSet loTypeId="urn:microsoft.com/office/officeart/2005/8/layout/arrow1" loCatId="relationship" qsTypeId="urn:microsoft.com/office/officeart/2005/8/quickstyle/simple4" qsCatId="simple" csTypeId="urn:microsoft.com/office/officeart/2005/8/colors/accent1_2" csCatId="accent1" phldr="1"/>
      <dgm:spPr/>
      <dgm:t>
        <a:bodyPr/>
        <a:lstStyle/>
        <a:p>
          <a:endParaRPr lang="en-US"/>
        </a:p>
      </dgm:t>
    </dgm:pt>
    <dgm:pt modelId="{A2BB214C-DD2D-CB41-810C-4D6E4A4C785F}">
      <dgm:prSet phldrT="[Text]"/>
      <dgm:spPr/>
      <dgm:t>
        <a:bodyPr/>
        <a:lstStyle/>
        <a:p>
          <a:r>
            <a:rPr lang="en-US" dirty="0" smtClean="0"/>
            <a:t>Before</a:t>
          </a:r>
          <a:endParaRPr lang="en-US" dirty="0"/>
        </a:p>
      </dgm:t>
    </dgm:pt>
    <dgm:pt modelId="{3E623EBA-B163-1347-9F73-6EB5A6559998}" type="parTrans" cxnId="{0BC80BF2-8245-D54D-A3B6-239D8F026043}">
      <dgm:prSet/>
      <dgm:spPr/>
      <dgm:t>
        <a:bodyPr/>
        <a:lstStyle/>
        <a:p>
          <a:endParaRPr lang="en-US"/>
        </a:p>
      </dgm:t>
    </dgm:pt>
    <dgm:pt modelId="{7242FDB6-0206-9343-90BF-02FA1D4516A8}" type="sibTrans" cxnId="{0BC80BF2-8245-D54D-A3B6-239D8F026043}">
      <dgm:prSet/>
      <dgm:spPr/>
      <dgm:t>
        <a:bodyPr/>
        <a:lstStyle/>
        <a:p>
          <a:endParaRPr lang="en-US"/>
        </a:p>
      </dgm:t>
    </dgm:pt>
    <dgm:pt modelId="{0959D675-CEFB-F745-BA30-B613C54F6BC1}">
      <dgm:prSet phldrT="[Text]"/>
      <dgm:spPr/>
      <dgm:t>
        <a:bodyPr/>
        <a:lstStyle/>
        <a:p>
          <a:r>
            <a:rPr lang="en-US" dirty="0" smtClean="0"/>
            <a:t>After</a:t>
          </a:r>
          <a:endParaRPr lang="en-US" dirty="0"/>
        </a:p>
      </dgm:t>
    </dgm:pt>
    <dgm:pt modelId="{A2A658C2-26E6-7347-888A-DDF99D0DC33F}" type="parTrans" cxnId="{3301B02D-D3BC-2A45-9FC5-4C924CAAF5EE}">
      <dgm:prSet/>
      <dgm:spPr/>
      <dgm:t>
        <a:bodyPr/>
        <a:lstStyle/>
        <a:p>
          <a:endParaRPr lang="en-US"/>
        </a:p>
      </dgm:t>
    </dgm:pt>
    <dgm:pt modelId="{97C7A3A4-AF93-194F-952E-05EE57DA472E}" type="sibTrans" cxnId="{3301B02D-D3BC-2A45-9FC5-4C924CAAF5EE}">
      <dgm:prSet/>
      <dgm:spPr/>
      <dgm:t>
        <a:bodyPr/>
        <a:lstStyle/>
        <a:p>
          <a:endParaRPr lang="en-US"/>
        </a:p>
      </dgm:t>
    </dgm:pt>
    <dgm:pt modelId="{AD6C5493-4C1B-EE43-96EC-D6FFEE5FB6BF}" type="pres">
      <dgm:prSet presAssocID="{5D8C26CA-C380-1C4F-86AD-1B0428FDF210}" presName="cycle" presStyleCnt="0">
        <dgm:presLayoutVars>
          <dgm:dir/>
          <dgm:resizeHandles val="exact"/>
        </dgm:presLayoutVars>
      </dgm:prSet>
      <dgm:spPr/>
      <dgm:t>
        <a:bodyPr/>
        <a:lstStyle/>
        <a:p>
          <a:endParaRPr lang="en-US"/>
        </a:p>
      </dgm:t>
    </dgm:pt>
    <dgm:pt modelId="{23CD7BE2-B4E2-3048-8E27-03A43871AC04}" type="pres">
      <dgm:prSet presAssocID="{A2BB214C-DD2D-CB41-810C-4D6E4A4C785F}" presName="arrow" presStyleLbl="node1" presStyleIdx="0" presStyleCnt="2">
        <dgm:presLayoutVars>
          <dgm:bulletEnabled val="1"/>
        </dgm:presLayoutVars>
      </dgm:prSet>
      <dgm:spPr/>
      <dgm:t>
        <a:bodyPr/>
        <a:lstStyle/>
        <a:p>
          <a:endParaRPr lang="en-US"/>
        </a:p>
      </dgm:t>
    </dgm:pt>
    <dgm:pt modelId="{B60A902E-C135-B146-A68B-D61583403C50}" type="pres">
      <dgm:prSet presAssocID="{0959D675-CEFB-F745-BA30-B613C54F6BC1}" presName="arrow" presStyleLbl="node1" presStyleIdx="1" presStyleCnt="2">
        <dgm:presLayoutVars>
          <dgm:bulletEnabled val="1"/>
        </dgm:presLayoutVars>
      </dgm:prSet>
      <dgm:spPr/>
      <dgm:t>
        <a:bodyPr/>
        <a:lstStyle/>
        <a:p>
          <a:endParaRPr lang="en-US"/>
        </a:p>
      </dgm:t>
    </dgm:pt>
  </dgm:ptLst>
  <dgm:cxnLst>
    <dgm:cxn modelId="{56EA7C40-1F23-B747-AD04-C31B473D5490}" type="presOf" srcId="{A2BB214C-DD2D-CB41-810C-4D6E4A4C785F}" destId="{23CD7BE2-B4E2-3048-8E27-03A43871AC04}" srcOrd="0" destOrd="0" presId="urn:microsoft.com/office/officeart/2005/8/layout/arrow1"/>
    <dgm:cxn modelId="{0BC80BF2-8245-D54D-A3B6-239D8F026043}" srcId="{5D8C26CA-C380-1C4F-86AD-1B0428FDF210}" destId="{A2BB214C-DD2D-CB41-810C-4D6E4A4C785F}" srcOrd="0" destOrd="0" parTransId="{3E623EBA-B163-1347-9F73-6EB5A6559998}" sibTransId="{7242FDB6-0206-9343-90BF-02FA1D4516A8}"/>
    <dgm:cxn modelId="{A4AA1295-2263-8145-945B-F68F8FAC9128}" type="presOf" srcId="{5D8C26CA-C380-1C4F-86AD-1B0428FDF210}" destId="{AD6C5493-4C1B-EE43-96EC-D6FFEE5FB6BF}" srcOrd="0" destOrd="0" presId="urn:microsoft.com/office/officeart/2005/8/layout/arrow1"/>
    <dgm:cxn modelId="{CB9CF291-C753-1149-B57D-B793ED7312FE}" type="presOf" srcId="{0959D675-CEFB-F745-BA30-B613C54F6BC1}" destId="{B60A902E-C135-B146-A68B-D61583403C50}" srcOrd="0" destOrd="0" presId="urn:microsoft.com/office/officeart/2005/8/layout/arrow1"/>
    <dgm:cxn modelId="{3301B02D-D3BC-2A45-9FC5-4C924CAAF5EE}" srcId="{5D8C26CA-C380-1C4F-86AD-1B0428FDF210}" destId="{0959D675-CEFB-F745-BA30-B613C54F6BC1}" srcOrd="1" destOrd="0" parTransId="{A2A658C2-26E6-7347-888A-DDF99D0DC33F}" sibTransId="{97C7A3A4-AF93-194F-952E-05EE57DA472E}"/>
    <dgm:cxn modelId="{30D1A8F7-2C78-2441-82A2-2AE24838CD86}" type="presParOf" srcId="{AD6C5493-4C1B-EE43-96EC-D6FFEE5FB6BF}" destId="{23CD7BE2-B4E2-3048-8E27-03A43871AC04}" srcOrd="0" destOrd="0" presId="urn:microsoft.com/office/officeart/2005/8/layout/arrow1"/>
    <dgm:cxn modelId="{F2420DC3-B259-0842-82F3-DBD559119E15}" type="presParOf" srcId="{AD6C5493-4C1B-EE43-96EC-D6FFEE5FB6BF}" destId="{B60A902E-C135-B146-A68B-D61583403C50}"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D7BE2-B4E2-3048-8E27-03A43871AC04}">
      <dsp:nvSpPr>
        <dsp:cNvPr id="0" name=""/>
        <dsp:cNvSpPr/>
      </dsp:nvSpPr>
      <dsp:spPr>
        <a:xfrm rot="16200000">
          <a:off x="130" y="38527"/>
          <a:ext cx="1493830" cy="1493830"/>
        </a:xfrm>
        <a:prstGeom prst="upArrow">
          <a:avLst>
            <a:gd name="adj1" fmla="val 50000"/>
            <a:gd name="adj2" fmla="val 35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Before</a:t>
          </a:r>
          <a:endParaRPr lang="en-US" sz="2400" kern="1200" dirty="0"/>
        </a:p>
      </dsp:txBody>
      <dsp:txXfrm rot="5400000">
        <a:off x="261551" y="411983"/>
        <a:ext cx="1232410" cy="746915"/>
      </dsp:txXfrm>
    </dsp:sp>
    <dsp:sp modelId="{B60A902E-C135-B146-A68B-D61583403C50}">
      <dsp:nvSpPr>
        <dsp:cNvPr id="0" name=""/>
        <dsp:cNvSpPr/>
      </dsp:nvSpPr>
      <dsp:spPr>
        <a:xfrm rot="5400000">
          <a:off x="1643849" y="38527"/>
          <a:ext cx="1493830" cy="1493830"/>
        </a:xfrm>
        <a:prstGeom prst="upArrow">
          <a:avLst>
            <a:gd name="adj1" fmla="val 50000"/>
            <a:gd name="adj2" fmla="val 35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After</a:t>
          </a:r>
          <a:endParaRPr lang="en-US" sz="2400" kern="1200" dirty="0"/>
        </a:p>
      </dsp:txBody>
      <dsp:txXfrm rot="-5400000">
        <a:off x="1643850" y="411985"/>
        <a:ext cx="1232410" cy="74691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033503E-54BF-2348-A124-38C3D622E37D}"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3503E-54BF-2348-A124-38C3D622E37D}" type="datetimeFigureOut">
              <a:rPr lang="en-US" smtClean="0"/>
              <a:pPr/>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9ABC1-AA81-B44A-A79D-03BA90B440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033503E-54BF-2348-A124-38C3D622E37D}" type="datetimeFigureOut">
              <a:rPr lang="en-US" smtClean="0"/>
              <a:pPr/>
              <a:t>5/13/15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5AA9ABC1-AA81-B44A-A79D-03BA90B4403C}"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033503E-54BF-2348-A124-38C3D622E37D}"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9ABC1-AA81-B44A-A79D-03BA90B4403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033503E-54BF-2348-A124-38C3D622E37D}"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9ABC1-AA81-B44A-A79D-03BA90B440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033503E-54BF-2348-A124-38C3D622E37D}"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9ABC1-AA81-B44A-A79D-03BA90B440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033503E-54BF-2348-A124-38C3D622E37D}"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3503E-54BF-2348-A124-38C3D622E37D}"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9ABC1-AA81-B44A-A79D-03BA90B440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033503E-54BF-2348-A124-38C3D622E37D}" type="datetimeFigureOut">
              <a:rPr lang="en-US" smtClean="0"/>
              <a:pPr/>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9ABC1-AA81-B44A-A79D-03BA90B440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033503E-54BF-2348-A124-38C3D622E37D}" type="datetimeFigureOut">
              <a:rPr lang="en-US" smtClean="0"/>
              <a:pPr/>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9ABC1-AA81-B44A-A79D-03BA90B440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033503E-54BF-2348-A124-38C3D622E37D}" type="datetimeFigureOut">
              <a:rPr lang="en-US" smtClean="0"/>
              <a:pPr/>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9ABC1-AA81-B44A-A79D-03BA90B440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3503E-54BF-2348-A124-38C3D622E37D}" type="datetimeFigureOut">
              <a:rPr lang="en-US" smtClean="0"/>
              <a:pPr/>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A9ABC1-AA81-B44A-A79D-03BA90B440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033503E-54BF-2348-A124-38C3D622E37D}" type="datetimeFigureOut">
              <a:rPr lang="en-US" smtClean="0"/>
              <a:pPr/>
              <a:t>5/13/15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033503E-54BF-2348-A124-38C3D622E37D}" type="datetimeFigureOut">
              <a:rPr lang="en-US" smtClean="0"/>
              <a:pPr/>
              <a:t>5/13/15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5AA9ABC1-AA81-B44A-A79D-03BA90B440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 Id="rId3"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hyperlink" Target="http://www.tandfonline.com/doi/abs/10.1080/00958964.1981.9942638?journalCode=vjee20" TargetMode="External"/><Relationship Id="rId4" Type="http://schemas.openxmlformats.org/officeDocument/2006/relationships/hyperlink" Target="http://www.wilderdom.com/research/researchoutcomesmeta-analytic.htm" TargetMode="External"/><Relationship Id="rId5" Type="http://schemas.openxmlformats.org/officeDocument/2006/relationships/hyperlink" Target="http://link.springer.com/article/10.1007/BF03173202%23page-1" TargetMode="External"/><Relationship Id="rId6" Type="http://schemas.openxmlformats.org/officeDocument/2006/relationships/hyperlink" Target="http://www.leopold.wilderness.net/research/fprojects/docs12/ISSRMChapter.pdf" TargetMode="External"/><Relationship Id="rId7" Type="http://schemas.openxmlformats.org/officeDocument/2006/relationships/hyperlink" Target="http://books.google.com/books?hl=en&amp;lr=&amp;id=gwsenf9DisQC&amp;oi=fnd&amp;pg=PR5&amp;dq=impacts+of+outdoor+education+on+ecological&amp;ots=aZ8f_ssv7W&amp;sig=G10p13Ys1R4wJPH-V6be3tPjKBM%23v=onepage&amp;q=impacts%20of%20outdoor%20education%20on%20ecological&amp;f=false" TargetMode="External"/><Relationship Id="rId8" Type="http://schemas.openxmlformats.org/officeDocument/2006/relationships/hyperlink" Target="http://www.ecy.wa.gov/services/ee/resource.html" TargetMode="External"/><Relationship Id="rId1" Type="http://schemas.openxmlformats.org/officeDocument/2006/relationships/slideLayout" Target="../slideLayouts/slideLayout2.xml"/><Relationship Id="rId2" Type="http://schemas.openxmlformats.org/officeDocument/2006/relationships/hyperlink" Target="http://wilderdom.com/phd2/Neill2008EnhancingLifeEffectivenessTheImpactsOfOutdoorEducationPrograms.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headlinemiami.com/wp-content/uploads/2013/09/20130904-210253.jpg" TargetMode="External"/><Relationship Id="rId4" Type="http://schemas.openxmlformats.org/officeDocument/2006/relationships/hyperlink" Target="https://www.facebook.com/pages/Friends-of-North-Creek-Forest/200452686657291" TargetMode="External"/><Relationship Id="rId1" Type="http://schemas.openxmlformats.org/officeDocument/2006/relationships/slideLayout" Target="../slideLayouts/slideLayout2.xml"/><Relationship Id="rId2" Type="http://schemas.openxmlformats.org/officeDocument/2006/relationships/hyperlink" Target="http://www.friendsnorthcreekfores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 Id="rId3"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jpeg"/><Relationship Id="rId3"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4406900"/>
            <a:ext cx="9116324" cy="1470025"/>
          </a:xfrm>
        </p:spPr>
        <p:txBody>
          <a:bodyPr/>
          <a:lstStyle/>
          <a:p>
            <a:r>
              <a:rPr lang="en-US" dirty="0" smtClean="0">
                <a:solidFill>
                  <a:schemeClr val="bg1"/>
                </a:solidFill>
              </a:rPr>
              <a:t>Education in the North Creek</a:t>
            </a:r>
            <a:br>
              <a:rPr lang="en-US" dirty="0" smtClean="0">
                <a:solidFill>
                  <a:schemeClr val="bg1"/>
                </a:solidFill>
              </a:rPr>
            </a:br>
            <a:r>
              <a:rPr lang="en-US" dirty="0" smtClean="0">
                <a:solidFill>
                  <a:schemeClr val="bg1"/>
                </a:solidFill>
              </a:rPr>
              <a:t>                     Forest</a:t>
            </a:r>
            <a:endParaRPr lang="en-US" dirty="0">
              <a:solidFill>
                <a:schemeClr val="bg1"/>
              </a:solidFill>
            </a:endParaRPr>
          </a:p>
        </p:txBody>
      </p:sp>
      <p:pic>
        <p:nvPicPr>
          <p:cNvPr id="4" name="Picture 3" descr="Logo_FINAL_digit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76" y="249295"/>
            <a:ext cx="8204595" cy="3812986"/>
          </a:xfrm>
          <a:prstGeom prst="rect">
            <a:avLst/>
          </a:prstGeom>
        </p:spPr>
      </p:pic>
      <p:sp>
        <p:nvSpPr>
          <p:cNvPr id="3" name="TextBox 2"/>
          <p:cNvSpPr txBox="1"/>
          <p:nvPr/>
        </p:nvSpPr>
        <p:spPr>
          <a:xfrm>
            <a:off x="493776" y="6362728"/>
            <a:ext cx="3843762" cy="369332"/>
          </a:xfrm>
          <a:prstGeom prst="rect">
            <a:avLst/>
          </a:prstGeom>
          <a:noFill/>
        </p:spPr>
        <p:txBody>
          <a:bodyPr wrap="square" rtlCol="0">
            <a:spAutoFit/>
          </a:bodyPr>
          <a:lstStyle/>
          <a:p>
            <a:r>
              <a:rPr lang="en-US" dirty="0" smtClean="0">
                <a:solidFill>
                  <a:schemeClr val="bg1"/>
                </a:solidFill>
              </a:rPr>
              <a:t>By </a:t>
            </a:r>
            <a:r>
              <a:rPr lang="en-US" dirty="0" err="1" smtClean="0">
                <a:solidFill>
                  <a:schemeClr val="bg1"/>
                </a:solidFill>
              </a:rPr>
              <a:t>Isaias</a:t>
            </a:r>
            <a:r>
              <a:rPr lang="en-US" dirty="0" smtClean="0">
                <a:solidFill>
                  <a:schemeClr val="bg1"/>
                </a:solidFill>
              </a:rPr>
              <a:t> Robert &amp; Logan Compau</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8300" y="-372475"/>
            <a:ext cx="7612063" cy="1362075"/>
          </a:xfrm>
        </p:spPr>
        <p:txBody>
          <a:bodyPr/>
          <a:lstStyle/>
          <a:p>
            <a:r>
              <a:rPr lang="en-US" sz="4000" dirty="0" smtClean="0">
                <a:solidFill>
                  <a:srgbClr val="FFFFFF"/>
                </a:solidFill>
              </a:rPr>
              <a:t>Education and restoration…</a:t>
            </a:r>
            <a:endParaRPr lang="en-US" sz="4000" dirty="0">
              <a:solidFill>
                <a:srgbClr val="FFFFFF"/>
              </a:solidFill>
            </a:endParaRPr>
          </a:p>
        </p:txBody>
      </p:sp>
      <p:sp>
        <p:nvSpPr>
          <p:cNvPr id="7" name="Title 4"/>
          <p:cNvSpPr txBox="1">
            <a:spLocks/>
          </p:cNvSpPr>
          <p:nvPr/>
        </p:nvSpPr>
        <p:spPr>
          <a:xfrm>
            <a:off x="2319337" y="4953000"/>
            <a:ext cx="7612063" cy="1362075"/>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FFFFFF"/>
                </a:solidFill>
                <a:effectLst>
                  <a:outerShdw blurRad="50800" dist="25400" dir="2700000" algn="tl" rotWithShape="0">
                    <a:schemeClr val="bg1">
                      <a:alpha val="40000"/>
                    </a:schemeClr>
                  </a:outerShdw>
                </a:effectLst>
                <a:latin typeface="+mj-lt"/>
                <a:ea typeface="+mj-ea"/>
                <a:cs typeface="+mj-cs"/>
              </a:rPr>
              <a:t>…through participation</a:t>
            </a:r>
            <a:endParaRPr kumimoji="0" lang="en-US" sz="4000" b="0" i="0" u="none" strike="noStrike" kern="1200" cap="none" spc="0" normalizeH="0" baseline="0" noProof="0" dirty="0">
              <a:ln>
                <a:noFill/>
              </a:ln>
              <a:solidFill>
                <a:srgbClr val="FFFFFF"/>
              </a:solidFill>
              <a:effectLst>
                <a:outerShdw blurRad="50800" dist="25400" dir="2700000" algn="tl" rotWithShape="0">
                  <a:schemeClr val="bg1">
                    <a:alpha val="40000"/>
                  </a:schemeClr>
                </a:outerShdw>
              </a:effectLst>
              <a:uLnTx/>
              <a:uFillTx/>
              <a:latin typeface="+mj-lt"/>
              <a:ea typeface="+mj-ea"/>
              <a:cs typeface="+mj-cs"/>
            </a:endParaRPr>
          </a:p>
        </p:txBody>
      </p:sp>
      <p:pic>
        <p:nvPicPr>
          <p:cNvPr id="9218" name="Picture 2" descr="C:\Users\Logan RC\Desktop\resized photos\Picture17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1377487"/>
            <a:ext cx="3929306" cy="320396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Logan RC\Desktop\resized photos\Picture18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1764066"/>
            <a:ext cx="3540370" cy="3649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2388" y="-372475"/>
            <a:ext cx="7612063" cy="1362075"/>
          </a:xfrm>
        </p:spPr>
        <p:txBody>
          <a:bodyPr/>
          <a:lstStyle/>
          <a:p>
            <a:r>
              <a:rPr lang="en-US" sz="4000" dirty="0" smtClean="0">
                <a:solidFill>
                  <a:srgbClr val="FFFFFF"/>
                </a:solidFill>
              </a:rPr>
              <a:t>Habitat for wildlife…</a:t>
            </a:r>
            <a:endParaRPr lang="en-US" sz="4000" dirty="0">
              <a:solidFill>
                <a:srgbClr val="FFFFFF"/>
              </a:solidFill>
            </a:endParaRPr>
          </a:p>
        </p:txBody>
      </p:sp>
      <p:sp>
        <p:nvSpPr>
          <p:cNvPr id="7" name="Title 4"/>
          <p:cNvSpPr txBox="1">
            <a:spLocks/>
          </p:cNvSpPr>
          <p:nvPr/>
        </p:nvSpPr>
        <p:spPr>
          <a:xfrm>
            <a:off x="1973982" y="4953000"/>
            <a:ext cx="9252437" cy="1362075"/>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dirty="0" smtClean="0">
                <a:solidFill>
                  <a:srgbClr val="FFFFFF"/>
                </a:solidFill>
                <a:effectLst>
                  <a:outerShdw blurRad="50800" dist="25400" dir="2700000" algn="tl" rotWithShape="0">
                    <a:schemeClr val="bg1">
                      <a:alpha val="40000"/>
                    </a:schemeClr>
                  </a:outerShdw>
                </a:effectLst>
                <a:latin typeface="+mj-lt"/>
                <a:ea typeface="+mj-ea"/>
                <a:cs typeface="+mj-cs"/>
              </a:rPr>
              <a:t>…through stewardship.</a:t>
            </a:r>
            <a:endParaRPr kumimoji="0" lang="en-US" sz="3300" b="0" i="0" u="none" strike="noStrike" kern="1200" cap="none" spc="0" normalizeH="0" baseline="0" noProof="0" dirty="0">
              <a:ln>
                <a:noFill/>
              </a:ln>
              <a:solidFill>
                <a:srgbClr val="FFFFFF"/>
              </a:solidFill>
              <a:effectLst>
                <a:outerShdw blurRad="50800" dist="25400" dir="2700000" algn="tl" rotWithShape="0">
                  <a:schemeClr val="bg1">
                    <a:alpha val="40000"/>
                  </a:schemeClr>
                </a:outerShdw>
              </a:effectLst>
              <a:uLnTx/>
              <a:uFillTx/>
              <a:latin typeface="+mj-lt"/>
              <a:ea typeface="+mj-ea"/>
              <a:cs typeface="+mj-cs"/>
            </a:endParaRPr>
          </a:p>
        </p:txBody>
      </p:sp>
      <p:pic>
        <p:nvPicPr>
          <p:cNvPr id="10242" name="Picture 2" descr="C:\Users\Logan RC\Desktop\resized photos\Picture19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68" y="989601"/>
            <a:ext cx="2846142" cy="410231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Logan RC\Desktop\resized photos\Picture20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314" y="1663958"/>
            <a:ext cx="3096885" cy="3881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0300" y="-735011"/>
            <a:ext cx="6362700" cy="2832100"/>
          </a:xfrm>
        </p:spPr>
        <p:txBody>
          <a:bodyPr/>
          <a:lstStyle/>
          <a:p>
            <a:r>
              <a:rPr lang="en-US" dirty="0" smtClean="0">
                <a:solidFill>
                  <a:srgbClr val="FFFFFF"/>
                </a:solidFill>
              </a:rPr>
              <a:t/>
            </a:r>
            <a:br>
              <a:rPr lang="en-US" dirty="0" smtClean="0">
                <a:solidFill>
                  <a:srgbClr val="FFFFFF"/>
                </a:solidFill>
              </a:rPr>
            </a:br>
            <a:r>
              <a:rPr lang="en-US" dirty="0" smtClean="0">
                <a:solidFill>
                  <a:srgbClr val="FFFFFF"/>
                </a:solidFill>
              </a:rPr>
              <a:t/>
            </a:r>
            <a:br>
              <a:rPr lang="en-US" dirty="0" smtClean="0">
                <a:solidFill>
                  <a:srgbClr val="FFFFFF"/>
                </a:solidFill>
              </a:rPr>
            </a:br>
            <a:r>
              <a:rPr lang="en-US" dirty="0" smtClean="0">
                <a:solidFill>
                  <a:srgbClr val="FFFFFF"/>
                </a:solidFill>
              </a:rPr>
              <a:t>We are all…</a:t>
            </a:r>
            <a:br>
              <a:rPr lang="en-US" dirty="0" smtClean="0">
                <a:solidFill>
                  <a:srgbClr val="FFFFFF"/>
                </a:solidFill>
              </a:rPr>
            </a:br>
            <a:r>
              <a:rPr lang="en-US" dirty="0" smtClean="0">
                <a:solidFill>
                  <a:srgbClr val="FFFFFF"/>
                </a:solidFill>
              </a:rPr>
              <a:t>                                    </a:t>
            </a:r>
            <a:endParaRPr lang="en-US" dirty="0">
              <a:solidFill>
                <a:srgbClr val="FFFFFF"/>
              </a:solidFill>
            </a:endParaRPr>
          </a:p>
        </p:txBody>
      </p:sp>
      <p:sp>
        <p:nvSpPr>
          <p:cNvPr id="8" name="Title 4"/>
          <p:cNvSpPr txBox="1">
            <a:spLocks/>
          </p:cNvSpPr>
          <p:nvPr/>
        </p:nvSpPr>
        <p:spPr>
          <a:xfrm>
            <a:off x="1041400" y="4576999"/>
            <a:ext cx="8382000" cy="2832100"/>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outerShdw blurRad="50800" dist="25400" dir="2700000" algn="tl" rotWithShape="0">
                    <a:schemeClr val="bg1">
                      <a:alpha val="40000"/>
                    </a:schemeClr>
                  </a:outerShdw>
                </a:effectLst>
                <a:uLnTx/>
                <a:uFillTx/>
                <a:latin typeface="+mj-lt"/>
                <a:ea typeface="+mj-ea"/>
                <a:cs typeface="+mj-cs"/>
              </a:rPr>
              <a:t/>
            </a:r>
            <a:br>
              <a:rPr kumimoji="0" lang="en-US" sz="4800" b="0" i="0" u="none" strike="noStrike" kern="1200" cap="none" spc="0" normalizeH="0" baseline="0" noProof="0" dirty="0" smtClean="0">
                <a:ln>
                  <a:noFill/>
                </a:ln>
                <a:solidFill>
                  <a:srgbClr val="FFFFFF"/>
                </a:solidFill>
                <a:effectLst>
                  <a:outerShdw blurRad="50800" dist="25400" dir="2700000" algn="tl" rotWithShape="0">
                    <a:schemeClr val="bg1">
                      <a:alpha val="40000"/>
                    </a:schemeClr>
                  </a:outerShdw>
                </a:effectLst>
                <a:uLnTx/>
                <a:uFillTx/>
                <a:latin typeface="+mj-lt"/>
                <a:ea typeface="+mj-ea"/>
                <a:cs typeface="+mj-cs"/>
              </a:rPr>
            </a:br>
            <a:r>
              <a:rPr kumimoji="0" lang="en-US" sz="4800" b="0" i="0" u="none" strike="noStrike" kern="1200" cap="none" spc="0" normalizeH="0" baseline="0" noProof="0" dirty="0" smtClean="0">
                <a:ln>
                  <a:noFill/>
                </a:ln>
                <a:solidFill>
                  <a:srgbClr val="FFFFFF"/>
                </a:solidFill>
                <a:effectLst>
                  <a:outerShdw blurRad="50800" dist="25400" dir="2700000" algn="tl" rotWithShape="0">
                    <a:schemeClr val="bg1">
                      <a:alpha val="40000"/>
                    </a:schemeClr>
                  </a:outerShdw>
                </a:effectLst>
                <a:uLnTx/>
                <a:uFillTx/>
                <a:latin typeface="+mj-lt"/>
                <a:ea typeface="+mj-ea"/>
                <a:cs typeface="+mj-cs"/>
              </a:rPr>
              <a:t/>
            </a:r>
            <a:br>
              <a:rPr kumimoji="0" lang="en-US" sz="4800" b="0" i="0" u="none" strike="noStrike" kern="1200" cap="none" spc="0" normalizeH="0" baseline="0" noProof="0" dirty="0" smtClean="0">
                <a:ln>
                  <a:noFill/>
                </a:ln>
                <a:solidFill>
                  <a:srgbClr val="FFFFFF"/>
                </a:solidFill>
                <a:effectLst>
                  <a:outerShdw blurRad="50800" dist="25400" dir="2700000" algn="tl" rotWithShape="0">
                    <a:schemeClr val="bg1">
                      <a:alpha val="40000"/>
                    </a:schemeClr>
                  </a:outerShdw>
                </a:effectLst>
                <a:uLnTx/>
                <a:uFillTx/>
                <a:latin typeface="+mj-lt"/>
                <a:ea typeface="+mj-ea"/>
                <a:cs typeface="+mj-cs"/>
              </a:rPr>
            </a:br>
            <a:r>
              <a:rPr kumimoji="0" lang="en-US" sz="4600" b="0" i="0" u="none" strike="noStrike" kern="1200" cap="none" spc="0" normalizeH="0" baseline="0" noProof="0" dirty="0" smtClean="0">
                <a:ln>
                  <a:noFill/>
                </a:ln>
                <a:solidFill>
                  <a:srgbClr val="FFFFFF"/>
                </a:solidFill>
                <a:effectLst>
                  <a:outerShdw blurRad="50800" dist="25400" dir="2700000" algn="tl" rotWithShape="0">
                    <a:schemeClr val="bg1">
                      <a:alpha val="40000"/>
                    </a:schemeClr>
                  </a:outerShdw>
                </a:effectLst>
                <a:uLnTx/>
                <a:uFillTx/>
                <a:latin typeface="+mj-lt"/>
                <a:ea typeface="+mj-ea"/>
                <a:cs typeface="+mj-cs"/>
              </a:rPr>
              <a:t>…part of a larger ecosystem.</a:t>
            </a:r>
            <a:r>
              <a:rPr kumimoji="0" lang="en-US" sz="4800" b="0" i="0" u="none" strike="noStrike" kern="1200" cap="none" spc="0" normalizeH="0" baseline="0" noProof="0" dirty="0" smtClean="0">
                <a:ln>
                  <a:noFill/>
                </a:ln>
                <a:solidFill>
                  <a:srgbClr val="FFFFFF"/>
                </a:solidFill>
                <a:effectLst>
                  <a:outerShdw blurRad="50800" dist="25400" dir="2700000" algn="tl" rotWithShape="0">
                    <a:schemeClr val="bg1">
                      <a:alpha val="40000"/>
                    </a:schemeClr>
                  </a:outerShdw>
                </a:effectLst>
                <a:uLnTx/>
                <a:uFillTx/>
                <a:latin typeface="+mj-lt"/>
                <a:ea typeface="+mj-ea"/>
                <a:cs typeface="+mj-cs"/>
              </a:rPr>
              <a:t/>
            </a:r>
            <a:br>
              <a:rPr kumimoji="0" lang="en-US" sz="4800" b="0" i="0" u="none" strike="noStrike" kern="1200" cap="none" spc="0" normalizeH="0" baseline="0" noProof="0" dirty="0" smtClean="0">
                <a:ln>
                  <a:noFill/>
                </a:ln>
                <a:solidFill>
                  <a:srgbClr val="FFFFFF"/>
                </a:solidFill>
                <a:effectLst>
                  <a:outerShdw blurRad="50800" dist="25400" dir="2700000" algn="tl" rotWithShape="0">
                    <a:schemeClr val="bg1">
                      <a:alpha val="40000"/>
                    </a:schemeClr>
                  </a:outerShdw>
                </a:effectLst>
                <a:uLnTx/>
                <a:uFillTx/>
                <a:latin typeface="+mj-lt"/>
                <a:ea typeface="+mj-ea"/>
                <a:cs typeface="+mj-cs"/>
              </a:rPr>
            </a:br>
            <a:r>
              <a:rPr kumimoji="0" lang="en-US" sz="4800" b="0" i="0" u="none" strike="noStrike" kern="1200" cap="none" spc="0" normalizeH="0" baseline="0" noProof="0" dirty="0" smtClean="0">
                <a:ln>
                  <a:noFill/>
                </a:ln>
                <a:solidFill>
                  <a:srgbClr val="FFFFFF"/>
                </a:solidFill>
                <a:effectLst>
                  <a:outerShdw blurRad="50800" dist="25400" dir="2700000" algn="tl" rotWithShape="0">
                    <a:schemeClr val="bg1">
                      <a:alpha val="40000"/>
                    </a:schemeClr>
                  </a:outerShdw>
                </a:effectLst>
                <a:uLnTx/>
                <a:uFillTx/>
                <a:latin typeface="+mj-lt"/>
                <a:ea typeface="+mj-ea"/>
                <a:cs typeface="+mj-cs"/>
              </a:rPr>
              <a:t>                                    </a:t>
            </a:r>
            <a:endParaRPr kumimoji="0" lang="en-US" sz="4800" b="0" i="0" u="none" strike="noStrike" kern="1200" cap="none" spc="0" normalizeH="0" baseline="0" noProof="0" dirty="0">
              <a:ln>
                <a:noFill/>
              </a:ln>
              <a:solidFill>
                <a:srgbClr val="FFFFFF"/>
              </a:solidFill>
              <a:effectLst>
                <a:outerShdw blurRad="50800" dist="25400" dir="2700000" algn="tl" rotWithShape="0">
                  <a:schemeClr val="bg1">
                    <a:alpha val="40000"/>
                  </a:schemeClr>
                </a:outerShdw>
              </a:effectLst>
              <a:uLnTx/>
              <a:uFillTx/>
              <a:latin typeface="+mj-lt"/>
              <a:ea typeface="+mj-ea"/>
              <a:cs typeface="+mj-cs"/>
            </a:endParaRPr>
          </a:p>
        </p:txBody>
      </p:sp>
      <p:pic>
        <p:nvPicPr>
          <p:cNvPr id="11266" name="Picture 2" descr="C:\Users\Logan RC\Desktop\resized photos\Picture21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18489"/>
            <a:ext cx="7561385" cy="40745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712" y="88598"/>
            <a:ext cx="7612063" cy="1417638"/>
          </a:xfrm>
        </p:spPr>
        <p:txBody>
          <a:bodyPr/>
          <a:lstStyle/>
          <a:p>
            <a:r>
              <a:rPr lang="en-US" dirty="0" smtClean="0"/>
              <a:t>For more information…</a:t>
            </a:r>
            <a:endParaRPr lang="en-US" dirty="0"/>
          </a:p>
        </p:txBody>
      </p:sp>
      <p:sp>
        <p:nvSpPr>
          <p:cNvPr id="3" name="Content Placeholder 2"/>
          <p:cNvSpPr>
            <a:spLocks noGrp="1"/>
          </p:cNvSpPr>
          <p:nvPr>
            <p:ph idx="1"/>
          </p:nvPr>
        </p:nvSpPr>
        <p:spPr>
          <a:xfrm>
            <a:off x="281355" y="1946031"/>
            <a:ext cx="8510954" cy="4278923"/>
          </a:xfrm>
        </p:spPr>
        <p:txBody>
          <a:bodyPr>
            <a:normAutofit fontScale="92500"/>
          </a:bodyPr>
          <a:lstStyle/>
          <a:p>
            <a:pPr>
              <a:spcBef>
                <a:spcPts val="0"/>
              </a:spcBef>
            </a:pPr>
            <a:r>
              <a:rPr lang="en-US" sz="1600" dirty="0" smtClean="0">
                <a:effectLst>
                  <a:outerShdw blurRad="38100" dist="38100" dir="2700000" algn="tl">
                    <a:srgbClr val="000000">
                      <a:alpha val="43137"/>
                    </a:srgbClr>
                  </a:outerShdw>
                </a:effectLst>
                <a:hlinkClick r:id="rId2"/>
              </a:rPr>
              <a:t>http://wilderdom.com/phd2/Neill2008EnhancingLifeEffectivenessTheImpactsOfOutdoorEducationPrograms.pdf</a:t>
            </a:r>
            <a:r>
              <a:rPr lang="en-US" sz="1600" dirty="0" smtClean="0">
                <a:effectLst>
                  <a:outerShdw blurRad="38100" dist="38100" dir="2700000" algn="tl" rotWithShape="0">
                    <a:srgbClr val="000000">
                      <a:alpha val="43137"/>
                    </a:srgbClr>
                  </a:outerShdw>
                </a:effectLst>
              </a:rPr>
              <a:t/>
            </a:r>
            <a:br>
              <a:rPr lang="en-US" sz="1600" dirty="0" smtClean="0">
                <a:effectLst>
                  <a:outerShdw blurRad="38100" dist="38100" dir="2700000" algn="tl" rotWithShape="0">
                    <a:srgbClr val="000000">
                      <a:alpha val="43137"/>
                    </a:srgbClr>
                  </a:outerShdw>
                </a:effectLst>
              </a:rPr>
            </a:br>
            <a:endParaRPr lang="en-US" sz="1600" dirty="0" smtClean="0">
              <a:effectLst>
                <a:outerShdw blurRad="38100" dist="38100" dir="2700000" algn="tl" rotWithShape="0">
                  <a:srgbClr val="000000">
                    <a:alpha val="43137"/>
                  </a:srgbClr>
                </a:outerShdw>
              </a:effectLst>
            </a:endParaRPr>
          </a:p>
          <a:p>
            <a:pPr>
              <a:spcBef>
                <a:spcPts val="0"/>
              </a:spcBef>
            </a:pPr>
            <a:r>
              <a:rPr lang="en-US" sz="1600" dirty="0" smtClean="0">
                <a:effectLst>
                  <a:outerShdw blurRad="38100" dist="38100" dir="2700000" algn="tl">
                    <a:srgbClr val="000000">
                      <a:alpha val="43137"/>
                    </a:srgbClr>
                  </a:outerShdw>
                </a:effectLst>
                <a:hlinkClick r:id="rId3"/>
              </a:rPr>
              <a:t>http://www.tandfonline.com/doi/abs/10.1080/00958964.1981.9942638?journalCode=vjee20</a:t>
            </a:r>
            <a:endParaRPr lang="en-US" sz="1600" dirty="0" smtClean="0">
              <a:effectLst>
                <a:outerShdw blurRad="38100" dist="38100" dir="2700000" algn="tl">
                  <a:srgbClr val="000000">
                    <a:alpha val="43137"/>
                  </a:srgbClr>
                </a:outerShdw>
              </a:effectLst>
            </a:endParaRPr>
          </a:p>
          <a:p>
            <a:r>
              <a:rPr lang="en-US" sz="1600" dirty="0" smtClean="0">
                <a:effectLst>
                  <a:outerShdw blurRad="38100" dist="38100" dir="2700000" algn="tl">
                    <a:srgbClr val="000000">
                      <a:alpha val="43137"/>
                    </a:srgbClr>
                  </a:outerShdw>
                </a:effectLst>
                <a:hlinkClick r:id="rId4"/>
              </a:rPr>
              <a:t>http://www.wilderdom.com/research/researchoutcomesmeta-analytic.htm</a:t>
            </a:r>
            <a:r>
              <a:rPr lang="en-US" sz="1600" dirty="0" smtClean="0">
                <a:effectLst>
                  <a:outerShdw blurRad="38100" dist="38100" dir="2700000" algn="tl">
                    <a:srgbClr val="000000">
                      <a:alpha val="43137"/>
                    </a:srgbClr>
                  </a:outerShdw>
                </a:effectLst>
              </a:rPr>
              <a:t> </a:t>
            </a:r>
          </a:p>
          <a:p>
            <a:r>
              <a:rPr lang="en-US" sz="1600" dirty="0" smtClean="0">
                <a:effectLst>
                  <a:outerShdw blurRad="38100" dist="38100" dir="2700000" algn="tl">
                    <a:srgbClr val="000000">
                      <a:alpha val="43137"/>
                    </a:srgbClr>
                  </a:outerShdw>
                </a:effectLst>
                <a:hlinkClick r:id="rId5"/>
              </a:rPr>
              <a:t>http://link.springer.com/article/10.1007/BF03173202#page-1</a:t>
            </a:r>
            <a:r>
              <a:rPr lang="en-US" sz="1600" dirty="0" smtClean="0">
                <a:effectLst>
                  <a:outerShdw blurRad="38100" dist="38100" dir="2700000" algn="tl">
                    <a:srgbClr val="000000">
                      <a:alpha val="43137"/>
                    </a:srgbClr>
                  </a:outerShdw>
                </a:effectLst>
              </a:rPr>
              <a:t> </a:t>
            </a:r>
          </a:p>
          <a:p>
            <a:r>
              <a:rPr lang="en-US" sz="1600" dirty="0" smtClean="0">
                <a:effectLst>
                  <a:outerShdw blurRad="38100" dist="38100" dir="2700000" algn="tl">
                    <a:srgbClr val="000000">
                      <a:alpha val="43137"/>
                    </a:srgbClr>
                  </a:outerShdw>
                </a:effectLst>
                <a:hlinkClick r:id="rId6"/>
              </a:rPr>
              <a:t>http://www.leopold.wilderness.net/research/fprojects/docs12/ISSRMChapter.pdf</a:t>
            </a:r>
            <a:endParaRPr lang="en-US" sz="1600" dirty="0" smtClean="0">
              <a:effectLst>
                <a:outerShdw blurRad="38100" dist="38100" dir="2700000" algn="tl">
                  <a:srgbClr val="000000">
                    <a:alpha val="43137"/>
                  </a:srgbClr>
                </a:outerShdw>
              </a:effectLst>
            </a:endParaRPr>
          </a:p>
          <a:p>
            <a:r>
              <a:rPr lang="en-US" sz="1600" dirty="0" smtClean="0">
                <a:effectLst>
                  <a:outerShdw blurRad="38100" dist="38100" dir="2700000" algn="tl">
                    <a:srgbClr val="000000">
                      <a:alpha val="43137"/>
                    </a:srgbClr>
                  </a:outerShdw>
                </a:effectLst>
                <a:hlinkClick r:id="rId7"/>
              </a:rPr>
              <a:t>http://books.google.com/books?hl=en&amp;lr=&amp;id=gwsenf9DisQC&amp;oi=fnd&amp;pg=PR5&amp;dq=impacts+of+outdoor+education+on+ecological&amp;ots=aZ8f_ssv7W&amp;sig=G10p13Ys1R4wJPH-V6be3tPjKBM#v=onepage&amp;q=impacts%20of%20outdoor%20education%20on%20ecological&amp;f=false</a:t>
            </a:r>
            <a:endParaRPr lang="en-US" sz="1600" dirty="0" smtClean="0">
              <a:effectLst>
                <a:outerShdw blurRad="38100" dist="38100" dir="2700000" algn="tl">
                  <a:srgbClr val="000000">
                    <a:alpha val="43137"/>
                  </a:srgbClr>
                </a:outerShdw>
              </a:effectLst>
            </a:endParaRPr>
          </a:p>
          <a:p>
            <a:r>
              <a:rPr lang="en-US" sz="1600" dirty="0" smtClean="0">
                <a:hlinkClick r:id="rId8"/>
              </a:rPr>
              <a:t>http</a:t>
            </a:r>
            <a:r>
              <a:rPr lang="en-US" sz="1600" dirty="0">
                <a:hlinkClick r:id="rId8"/>
              </a:rPr>
              <a:t>://</a:t>
            </a:r>
            <a:r>
              <a:rPr lang="en-US" sz="1600" dirty="0" smtClean="0">
                <a:hlinkClick r:id="rId8"/>
              </a:rPr>
              <a:t>www.ecy.wa.gov/services/ee/resource.html</a:t>
            </a:r>
            <a:endParaRPr lang="en-US" sz="1600" dirty="0" smtClean="0"/>
          </a:p>
          <a:p>
            <a:endParaRPr lang="en-US" sz="1600" dirty="0"/>
          </a:p>
          <a:p>
            <a:pPr>
              <a:buNone/>
            </a:pP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112" y="240998"/>
            <a:ext cx="7612063" cy="1417638"/>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Bibliography</a:t>
            </a:r>
            <a:endParaRPr lang="en-US" dirty="0"/>
          </a:p>
        </p:txBody>
      </p:sp>
      <p:sp>
        <p:nvSpPr>
          <p:cNvPr id="5" name="Content Placeholder 2"/>
          <p:cNvSpPr txBox="1">
            <a:spLocks/>
          </p:cNvSpPr>
          <p:nvPr/>
        </p:nvSpPr>
        <p:spPr>
          <a:xfrm>
            <a:off x="917575" y="2223246"/>
            <a:ext cx="7612064" cy="4182035"/>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mtClean="0"/>
              <a:t>Slide one picture: </a:t>
            </a:r>
            <a:r>
              <a:rPr lang="en-US" sz="1600" smtClean="0">
                <a:hlinkClick r:id="rId2"/>
              </a:rPr>
              <a:t>http://www.friendsnorthcreekforest.org/</a:t>
            </a:r>
            <a:endParaRPr lang="en-US" sz="1600" smtClean="0"/>
          </a:p>
          <a:p>
            <a:r>
              <a:rPr lang="en-US" sz="1600" smtClean="0"/>
              <a:t>Slide two Parking lot Cars: </a:t>
            </a:r>
            <a:r>
              <a:rPr lang="en-US" sz="1600" smtClean="0">
                <a:hlinkClick r:id="rId3"/>
              </a:rPr>
              <a:t>http://www.headlinemiami.com/wp-content/uploads/2013/09/20130904-210253.jpg</a:t>
            </a:r>
            <a:endParaRPr lang="en-US" sz="1600" smtClean="0"/>
          </a:p>
          <a:p>
            <a:r>
              <a:rPr lang="en-US" sz="1600" smtClean="0"/>
              <a:t>Slide two forest: </a:t>
            </a:r>
            <a:r>
              <a:rPr lang="en-US" sz="1600" smtClean="0">
                <a:hlinkClick r:id="rId2"/>
              </a:rPr>
              <a:t>http://www.friendsnorthcreekforest.org/</a:t>
            </a:r>
            <a:endParaRPr lang="en-US" sz="1600" smtClean="0"/>
          </a:p>
          <a:p>
            <a:r>
              <a:rPr lang="en-US" sz="1600" smtClean="0"/>
              <a:t>Other photos: </a:t>
            </a:r>
            <a:r>
              <a:rPr lang="en-US" sz="1600" smtClean="0">
                <a:hlinkClick r:id="rId4"/>
              </a:rPr>
              <a:t>https://www.facebook.com/pages/Friends-of-North-Creek-Forest/200452686657291</a:t>
            </a:r>
            <a:endParaRPr lang="en-US" sz="1600" smtClean="0"/>
          </a:p>
          <a:p>
            <a:pPr>
              <a:buFont typeface="Wingdings 2" pitchFamily="18" charset="2"/>
              <a:buNone/>
            </a:pPr>
            <a:endParaRPr lang="en-US" sz="1600" dirty="0"/>
          </a:p>
        </p:txBody>
      </p:sp>
    </p:spTree>
    <p:extLst>
      <p:ext uri="{BB962C8B-B14F-4D97-AF65-F5344CB8AC3E}">
        <p14:creationId xmlns:p14="http://schemas.microsoft.com/office/powerpoint/2010/main" val="367188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7989" y="-530225"/>
            <a:ext cx="7196328" cy="1470025"/>
          </a:xfrm>
        </p:spPr>
        <p:txBody>
          <a:bodyPr/>
          <a:lstStyle/>
          <a:p>
            <a:r>
              <a:rPr lang="en-US" dirty="0" smtClean="0">
                <a:solidFill>
                  <a:schemeClr val="bg1"/>
                </a:solidFill>
              </a:rPr>
              <a:t>Our Mission</a:t>
            </a:r>
            <a:endParaRPr lang="en-US" dirty="0">
              <a:solidFill>
                <a:schemeClr val="bg1"/>
              </a:solidFill>
            </a:endParaRPr>
          </a:p>
        </p:txBody>
      </p:sp>
      <p:sp>
        <p:nvSpPr>
          <p:cNvPr id="7" name="TextBox 6"/>
          <p:cNvSpPr txBox="1"/>
          <p:nvPr/>
        </p:nvSpPr>
        <p:spPr>
          <a:xfrm>
            <a:off x="4013201" y="756840"/>
            <a:ext cx="6045200" cy="3693319"/>
          </a:xfrm>
          <a:prstGeom prst="rect">
            <a:avLst/>
          </a:prstGeom>
          <a:noFill/>
        </p:spPr>
        <p:txBody>
          <a:bodyPr wrap="square" rtlCol="0">
            <a:spAutoFit/>
          </a:bodyPr>
          <a:lstStyle/>
          <a:p>
            <a:pPr>
              <a:buFont typeface="Arial"/>
              <a:buChar char="•"/>
            </a:pPr>
            <a:r>
              <a:rPr lang="en-US" dirty="0" smtClean="0">
                <a:solidFill>
                  <a:schemeClr val="bg1"/>
                </a:solidFill>
              </a:rPr>
              <a:t> Maintain and improve the biological functions</a:t>
            </a:r>
          </a:p>
          <a:p>
            <a:r>
              <a:rPr lang="en-US" dirty="0" smtClean="0">
                <a:solidFill>
                  <a:schemeClr val="bg1"/>
                </a:solidFill>
              </a:rPr>
              <a:t>  of North Creek Forest through education, </a:t>
            </a:r>
          </a:p>
          <a:p>
            <a:r>
              <a:rPr lang="en-US" dirty="0" smtClean="0">
                <a:solidFill>
                  <a:schemeClr val="bg1"/>
                </a:solidFill>
              </a:rPr>
              <a:t>  stewardship, and conservation through</a:t>
            </a:r>
          </a:p>
          <a:p>
            <a:r>
              <a:rPr lang="en-US" dirty="0" smtClean="0">
                <a:solidFill>
                  <a:schemeClr val="bg1"/>
                </a:solidFill>
              </a:rPr>
              <a:t>  perpetuity. </a:t>
            </a:r>
          </a:p>
          <a:p>
            <a:pPr>
              <a:buFont typeface="Arial"/>
              <a:buChar char="•"/>
            </a:pPr>
            <a:r>
              <a:rPr lang="en-US" dirty="0" smtClean="0">
                <a:solidFill>
                  <a:schemeClr val="bg1"/>
                </a:solidFill>
              </a:rPr>
              <a:t> Make the North Creek Forest the epicenter</a:t>
            </a:r>
          </a:p>
          <a:p>
            <a:r>
              <a:rPr lang="en-US" dirty="0" smtClean="0">
                <a:solidFill>
                  <a:schemeClr val="bg1"/>
                </a:solidFill>
              </a:rPr>
              <a:t>  for life science and education programs.</a:t>
            </a:r>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Title 1"/>
          <p:cNvSpPr txBox="1">
            <a:spLocks/>
          </p:cNvSpPr>
          <p:nvPr/>
        </p:nvSpPr>
        <p:spPr>
          <a:xfrm>
            <a:off x="863600" y="2389187"/>
            <a:ext cx="7196328" cy="1470025"/>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outerShdw blurRad="50800" dist="25400" dir="2700000" algn="tl" rotWithShape="0">
                    <a:schemeClr val="bg1">
                      <a:alpha val="40000"/>
                    </a:schemeClr>
                  </a:outerShdw>
                </a:effectLst>
                <a:uLnTx/>
                <a:uFillTx/>
                <a:latin typeface="+mj-lt"/>
                <a:ea typeface="+mj-ea"/>
                <a:cs typeface="+mj-cs"/>
              </a:rPr>
              <a:t>Our Method</a:t>
            </a:r>
            <a:endParaRPr kumimoji="0" lang="en-US" sz="4800" b="0" i="0" u="none" strike="noStrike" kern="1200" cap="none" spc="0" normalizeH="0" baseline="0" noProof="0" dirty="0">
              <a:ln>
                <a:noFill/>
              </a:ln>
              <a:solidFill>
                <a:schemeClr val="bg1"/>
              </a:solidFill>
              <a:effectLst>
                <a:outerShdw blurRad="50800" dist="25400" dir="2700000" algn="tl" rotWithShape="0">
                  <a:schemeClr val="bg1">
                    <a:alpha val="40000"/>
                  </a:schemeClr>
                </a:outerShdw>
              </a:effectLst>
              <a:uLnTx/>
              <a:uFillTx/>
              <a:latin typeface="+mj-lt"/>
              <a:ea typeface="+mj-ea"/>
              <a:cs typeface="+mj-cs"/>
            </a:endParaRPr>
          </a:p>
        </p:txBody>
      </p:sp>
      <p:sp>
        <p:nvSpPr>
          <p:cNvPr id="9" name="TextBox 8"/>
          <p:cNvSpPr txBox="1"/>
          <p:nvPr/>
        </p:nvSpPr>
        <p:spPr>
          <a:xfrm>
            <a:off x="260351" y="3670300"/>
            <a:ext cx="6045200" cy="923330"/>
          </a:xfrm>
          <a:prstGeom prst="rect">
            <a:avLst/>
          </a:prstGeom>
          <a:noFill/>
        </p:spPr>
        <p:txBody>
          <a:bodyPr wrap="square" rtlCol="0">
            <a:spAutoFit/>
          </a:bodyPr>
          <a:lstStyle/>
          <a:p>
            <a:pPr>
              <a:buFont typeface="Arial"/>
              <a:buChar char="•"/>
            </a:pPr>
            <a:r>
              <a:rPr lang="en-US" dirty="0" smtClean="0">
                <a:solidFill>
                  <a:schemeClr val="bg1"/>
                </a:solidFill>
              </a:rPr>
              <a:t> To insure all vested interests are winners:</a:t>
            </a:r>
          </a:p>
          <a:p>
            <a:r>
              <a:rPr lang="en-US" dirty="0" smtClean="0">
                <a:solidFill>
                  <a:schemeClr val="bg1"/>
                </a:solidFill>
              </a:rPr>
              <a:t>  the City of Bothell, landowners, conservation</a:t>
            </a:r>
          </a:p>
          <a:p>
            <a:r>
              <a:rPr lang="en-US" dirty="0" smtClean="0">
                <a:solidFill>
                  <a:schemeClr val="bg1"/>
                </a:solidFill>
              </a:rPr>
              <a:t>  interests, educators and the community. </a:t>
            </a:r>
          </a:p>
        </p:txBody>
      </p:sp>
      <p:sp>
        <p:nvSpPr>
          <p:cNvPr id="10" name="Title 1"/>
          <p:cNvSpPr txBox="1">
            <a:spLocks/>
          </p:cNvSpPr>
          <p:nvPr/>
        </p:nvSpPr>
        <p:spPr>
          <a:xfrm>
            <a:off x="0" y="3632200"/>
            <a:ext cx="7196328" cy="16256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outerShdw blurRad="50800" dist="25400" dir="2700000" algn="tl" rotWithShape="0">
                    <a:schemeClr val="bg1">
                      <a:alpha val="40000"/>
                    </a:schemeClr>
                  </a:outerShdw>
                </a:effectLst>
                <a:uLnTx/>
                <a:uFillTx/>
                <a:latin typeface="+mj-lt"/>
                <a:ea typeface="+mj-ea"/>
                <a:cs typeface="+mj-cs"/>
              </a:rPr>
              <a:t> Our </a:t>
            </a:r>
            <a:r>
              <a:rPr lang="en-US" sz="4800" dirty="0" smtClean="0">
                <a:solidFill>
                  <a:schemeClr val="bg1"/>
                </a:solidFill>
                <a:effectLst>
                  <a:outerShdw blurRad="50800" dist="25400" dir="2700000" algn="tl" rotWithShape="0">
                    <a:schemeClr val="bg1">
                      <a:alpha val="40000"/>
                    </a:schemeClr>
                  </a:outerShdw>
                </a:effectLst>
                <a:latin typeface="+mj-lt"/>
                <a:ea typeface="+mj-ea"/>
                <a:cs typeface="+mj-cs"/>
              </a:rPr>
              <a:t>Commitment</a:t>
            </a:r>
            <a:endParaRPr kumimoji="0" lang="en-US" sz="4800" b="0" i="0" u="none" strike="noStrike" kern="1200" cap="none" spc="0" normalizeH="0" baseline="0" noProof="0" dirty="0">
              <a:ln>
                <a:noFill/>
              </a:ln>
              <a:solidFill>
                <a:schemeClr val="bg1"/>
              </a:solidFill>
              <a:effectLst>
                <a:outerShdw blurRad="50800" dist="25400" dir="2700000" algn="tl" rotWithShape="0">
                  <a:schemeClr val="bg1">
                    <a:alpha val="40000"/>
                  </a:schemeClr>
                </a:outerShdw>
              </a:effectLst>
              <a:uLnTx/>
              <a:uFillTx/>
              <a:latin typeface="+mj-lt"/>
              <a:ea typeface="+mj-ea"/>
              <a:cs typeface="+mj-cs"/>
            </a:endParaRPr>
          </a:p>
        </p:txBody>
      </p:sp>
      <p:sp>
        <p:nvSpPr>
          <p:cNvPr id="12" name="TextBox 11"/>
          <p:cNvSpPr txBox="1"/>
          <p:nvPr/>
        </p:nvSpPr>
        <p:spPr>
          <a:xfrm>
            <a:off x="279400" y="5075534"/>
            <a:ext cx="4994965" cy="1200329"/>
          </a:xfrm>
          <a:prstGeom prst="rect">
            <a:avLst/>
          </a:prstGeom>
          <a:noFill/>
        </p:spPr>
        <p:txBody>
          <a:bodyPr wrap="square" rtlCol="0">
            <a:spAutoFit/>
          </a:bodyPr>
          <a:lstStyle/>
          <a:p>
            <a:pPr>
              <a:buFont typeface="Arial"/>
              <a:buChar char="•"/>
            </a:pPr>
            <a:r>
              <a:rPr lang="en-US" dirty="0" smtClean="0">
                <a:solidFill>
                  <a:srgbClr val="FFFFFF"/>
                </a:solidFill>
              </a:rPr>
              <a:t> To find a conservation solution that satisfies</a:t>
            </a:r>
          </a:p>
          <a:p>
            <a:r>
              <a:rPr lang="en-US" dirty="0" smtClean="0">
                <a:solidFill>
                  <a:srgbClr val="FFFFFF"/>
                </a:solidFill>
              </a:rPr>
              <a:t>  the need of landowners, Bothell, Northshore</a:t>
            </a:r>
          </a:p>
          <a:p>
            <a:r>
              <a:rPr lang="en-US" dirty="0" smtClean="0">
                <a:solidFill>
                  <a:srgbClr val="FFFFFF"/>
                </a:solidFill>
              </a:rPr>
              <a:t>  School District, UW Bothell, and Cascadia </a:t>
            </a:r>
          </a:p>
          <a:p>
            <a:r>
              <a:rPr lang="en-US" dirty="0" smtClean="0">
                <a:solidFill>
                  <a:srgbClr val="FFFFFF"/>
                </a:solidFill>
              </a:rPr>
              <a:t> Community College.</a:t>
            </a:r>
            <a:endParaRPr lang="en-US" dirty="0">
              <a:solidFill>
                <a:srgbClr val="FFFFFF"/>
              </a:solidFill>
            </a:endParaRPr>
          </a:p>
        </p:txBody>
      </p:sp>
      <p:pic>
        <p:nvPicPr>
          <p:cNvPr id="1027" name="Picture 3" descr="C:\Users\Logan RC\Desktop\resized photos\Picture1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433352"/>
            <a:ext cx="3578848" cy="26908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ogan RC\Desktop\resized photos\Picture2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3190130"/>
            <a:ext cx="3477846" cy="27646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ogan RC\Desktop\resized photos\Picture4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892" y="367814"/>
            <a:ext cx="3608549" cy="25631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Logan RC\Desktop\resized photos\Picture3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97" y="356582"/>
            <a:ext cx="3444406" cy="25743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289114" y="2456597"/>
            <a:ext cx="7196328" cy="1470025"/>
          </a:xfrm>
        </p:spPr>
        <p:txBody>
          <a:bodyPr/>
          <a:lstStyle/>
          <a:p>
            <a:r>
              <a:rPr lang="en-US" sz="5400" dirty="0" smtClean="0">
                <a:solidFill>
                  <a:schemeClr val="bg1"/>
                </a:solidFill>
              </a:rPr>
              <a:t>Why do we Educate?</a:t>
            </a:r>
            <a:endParaRPr lang="en-US" sz="5400" dirty="0">
              <a:solidFill>
                <a:schemeClr val="bg1"/>
              </a:solidFill>
            </a:endParaRPr>
          </a:p>
        </p:txBody>
      </p:sp>
      <p:sp>
        <p:nvSpPr>
          <p:cNvPr id="5" name="Subtitle 4"/>
          <p:cNvSpPr>
            <a:spLocks noGrp="1"/>
          </p:cNvSpPr>
          <p:nvPr>
            <p:ph type="subTitle" idx="1"/>
          </p:nvPr>
        </p:nvSpPr>
        <p:spPr>
          <a:xfrm>
            <a:off x="2133649" y="4178300"/>
            <a:ext cx="7196328" cy="2321778"/>
          </a:xfrm>
        </p:spPr>
        <p:txBody>
          <a:bodyPr/>
          <a:lstStyle/>
          <a:p>
            <a:pPr>
              <a:buFont typeface="Arial"/>
              <a:buChar char="•"/>
            </a:pPr>
            <a:r>
              <a:rPr lang="en-US" dirty="0" smtClean="0">
                <a:solidFill>
                  <a:schemeClr val="bg1"/>
                </a:solidFill>
              </a:rPr>
              <a:t> The biological functions of nature are in danger.</a:t>
            </a:r>
          </a:p>
          <a:p>
            <a:pPr>
              <a:buFont typeface="Arial"/>
              <a:buChar char="•"/>
            </a:pPr>
            <a:r>
              <a:rPr lang="en-US" dirty="0" smtClean="0">
                <a:solidFill>
                  <a:schemeClr val="bg1"/>
                </a:solidFill>
              </a:rPr>
              <a:t> Urban environments are spreading.</a:t>
            </a:r>
          </a:p>
          <a:p>
            <a:pPr>
              <a:buFont typeface="Arial"/>
              <a:buChar char="•"/>
            </a:pPr>
            <a:r>
              <a:rPr lang="en-US" dirty="0" smtClean="0">
                <a:solidFill>
                  <a:schemeClr val="bg1"/>
                </a:solidFill>
              </a:rPr>
              <a:t> Forests and wetlands are dwindling.</a:t>
            </a:r>
          </a:p>
          <a:p>
            <a:pPr>
              <a:buFont typeface="Arial"/>
              <a:buChar char="•"/>
            </a:pPr>
            <a:r>
              <a:rPr lang="en-US" dirty="0" smtClean="0">
                <a:solidFill>
                  <a:schemeClr val="bg1"/>
                </a:solidFill>
              </a:rPr>
              <a:t> Promote sustainability and stewardship. </a:t>
            </a:r>
          </a:p>
          <a:p>
            <a:pPr>
              <a:buFont typeface="Arial"/>
              <a:buChar char="•"/>
            </a:pPr>
            <a:r>
              <a:rPr lang="en-US" dirty="0" smtClean="0">
                <a:solidFill>
                  <a:schemeClr val="bg1"/>
                </a:solidFill>
              </a:rPr>
              <a:t> Protection of the forests and wildlife. </a:t>
            </a:r>
          </a:p>
          <a:p>
            <a:endParaRPr lang="en-US" dirty="0" smtClean="0">
              <a:solidFill>
                <a:schemeClr val="bg1"/>
              </a:solidFill>
            </a:endParaRPr>
          </a:p>
          <a:p>
            <a:pPr>
              <a:buFont typeface="Arial"/>
              <a:buChar char="•"/>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graphicFrame>
        <p:nvGraphicFramePr>
          <p:cNvPr id="11" name="Diagram 10"/>
          <p:cNvGraphicFramePr/>
          <p:nvPr/>
        </p:nvGraphicFramePr>
        <p:xfrm>
          <a:off x="2944265" y="885712"/>
          <a:ext cx="3137811" cy="1570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3776" y="216677"/>
            <a:ext cx="7196328" cy="2321778"/>
          </a:xfrm>
        </p:spPr>
        <p:txBody>
          <a:bodyPr/>
          <a:lstStyle/>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13" name="TextBox 12"/>
          <p:cNvSpPr txBox="1"/>
          <p:nvPr/>
        </p:nvSpPr>
        <p:spPr>
          <a:xfrm>
            <a:off x="100597" y="0"/>
            <a:ext cx="9043403" cy="1323439"/>
          </a:xfrm>
          <a:prstGeom prst="rect">
            <a:avLst/>
          </a:prstGeom>
          <a:noFill/>
        </p:spPr>
        <p:txBody>
          <a:bodyPr wrap="square" rtlCol="0">
            <a:spAutoFit/>
          </a:bodyPr>
          <a:lstStyle/>
          <a:p>
            <a:r>
              <a:rPr lang="en-US" sz="4000" dirty="0" smtClean="0">
                <a:solidFill>
                  <a:schemeClr val="bg1"/>
                </a:solidFill>
              </a:rPr>
              <a:t>   Why use the hands-on approach to</a:t>
            </a:r>
          </a:p>
          <a:p>
            <a:r>
              <a:rPr lang="en-US" sz="4000" dirty="0" smtClean="0">
                <a:solidFill>
                  <a:schemeClr val="bg1"/>
                </a:solidFill>
              </a:rPr>
              <a:t>                        education?</a:t>
            </a:r>
            <a:endParaRPr lang="en-US" sz="4000" dirty="0">
              <a:solidFill>
                <a:schemeClr val="bg1"/>
              </a:solidFill>
            </a:endParaRPr>
          </a:p>
        </p:txBody>
      </p:sp>
      <p:sp>
        <p:nvSpPr>
          <p:cNvPr id="14" name="TextBox 13"/>
          <p:cNvSpPr txBox="1"/>
          <p:nvPr/>
        </p:nvSpPr>
        <p:spPr>
          <a:xfrm>
            <a:off x="493777" y="1323439"/>
            <a:ext cx="8064500" cy="2308324"/>
          </a:xfrm>
          <a:prstGeom prst="rect">
            <a:avLst/>
          </a:prstGeom>
          <a:noFill/>
        </p:spPr>
        <p:txBody>
          <a:bodyPr wrap="square" rtlCol="0">
            <a:spAutoFit/>
          </a:bodyPr>
          <a:lstStyle/>
          <a:p>
            <a:pPr>
              <a:buFont typeface="Arial"/>
              <a:buChar char="•"/>
            </a:pPr>
            <a:r>
              <a:rPr lang="en-US" dirty="0" smtClean="0">
                <a:solidFill>
                  <a:srgbClr val="FFFFFF"/>
                </a:solidFill>
              </a:rPr>
              <a:t> To provide an adaptable worthwhile education.</a:t>
            </a:r>
          </a:p>
          <a:p>
            <a:pPr>
              <a:buFont typeface="Arial"/>
              <a:buChar char="•"/>
            </a:pPr>
            <a:r>
              <a:rPr lang="en-US" dirty="0" smtClean="0">
                <a:solidFill>
                  <a:srgbClr val="FFFFFF"/>
                </a:solidFill>
              </a:rPr>
              <a:t> Supply an education that expands out of the classroom experience.</a:t>
            </a:r>
          </a:p>
          <a:p>
            <a:pPr>
              <a:buFont typeface="Arial"/>
              <a:buChar char="•"/>
            </a:pPr>
            <a:r>
              <a:rPr lang="en-US" dirty="0" smtClean="0">
                <a:solidFill>
                  <a:srgbClr val="FFFFFF"/>
                </a:solidFill>
              </a:rPr>
              <a:t> To give a first-hand view of the environment, how it changes, and how we </a:t>
            </a:r>
          </a:p>
          <a:p>
            <a:r>
              <a:rPr lang="en-US" dirty="0" smtClean="0">
                <a:solidFill>
                  <a:srgbClr val="FFFFFF"/>
                </a:solidFill>
              </a:rPr>
              <a:t>   affect it.</a:t>
            </a:r>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a:p>
        </p:txBody>
      </p:sp>
      <p:pic>
        <p:nvPicPr>
          <p:cNvPr id="3074" name="Picture 2" descr="C:\Users\Logan RC\Desktop\resized photos\Picture5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3166125"/>
            <a:ext cx="3994764" cy="26631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ogan RC\Desktop\resized photos\Picture6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865" y="3166126"/>
            <a:ext cx="3912786" cy="2663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3776" y="3926622"/>
            <a:ext cx="7196328" cy="2321778"/>
          </a:xfrm>
        </p:spPr>
        <p:txBody>
          <a:bodyPr/>
          <a:lstStyle/>
          <a:p>
            <a:pPr>
              <a:buFont typeface="Arial"/>
              <a:buChar char="•"/>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13" name="TextBox 12"/>
          <p:cNvSpPr txBox="1"/>
          <p:nvPr/>
        </p:nvSpPr>
        <p:spPr>
          <a:xfrm>
            <a:off x="493776" y="0"/>
            <a:ext cx="9043403" cy="1446550"/>
          </a:xfrm>
          <a:prstGeom prst="rect">
            <a:avLst/>
          </a:prstGeom>
          <a:noFill/>
        </p:spPr>
        <p:txBody>
          <a:bodyPr wrap="square" rtlCol="0">
            <a:spAutoFit/>
          </a:bodyPr>
          <a:lstStyle/>
          <a:p>
            <a:r>
              <a:rPr lang="en-US" sz="4000" dirty="0" smtClean="0">
                <a:solidFill>
                  <a:schemeClr val="bg1"/>
                </a:solidFill>
              </a:rPr>
              <a:t>   </a:t>
            </a:r>
            <a:r>
              <a:rPr lang="en-US" sz="4400" dirty="0" smtClean="0">
                <a:solidFill>
                  <a:schemeClr val="bg1"/>
                </a:solidFill>
              </a:rPr>
              <a:t>The benefits of the hands-on</a:t>
            </a:r>
          </a:p>
          <a:p>
            <a:r>
              <a:rPr lang="en-US" sz="4400" dirty="0" smtClean="0">
                <a:solidFill>
                  <a:schemeClr val="bg1"/>
                </a:solidFill>
              </a:rPr>
              <a:t>        approach to education</a:t>
            </a:r>
            <a:endParaRPr lang="en-US" sz="4400" dirty="0">
              <a:solidFill>
                <a:schemeClr val="bg1"/>
              </a:solidFill>
            </a:endParaRPr>
          </a:p>
        </p:txBody>
      </p:sp>
      <p:sp>
        <p:nvSpPr>
          <p:cNvPr id="14" name="TextBox 13"/>
          <p:cNvSpPr txBox="1"/>
          <p:nvPr/>
        </p:nvSpPr>
        <p:spPr>
          <a:xfrm>
            <a:off x="2474976" y="2185214"/>
            <a:ext cx="8256524" cy="1508105"/>
          </a:xfrm>
          <a:prstGeom prst="rect">
            <a:avLst/>
          </a:prstGeom>
          <a:noFill/>
        </p:spPr>
        <p:txBody>
          <a:bodyPr wrap="square" rtlCol="0">
            <a:spAutoFit/>
          </a:bodyPr>
          <a:lstStyle/>
          <a:p>
            <a:r>
              <a:rPr lang="en-US" sz="2000" dirty="0" smtClean="0">
                <a:solidFill>
                  <a:srgbClr val="FFFFFF"/>
                </a:solidFill>
              </a:rPr>
              <a:t>Teach conservation of the environment.</a:t>
            </a:r>
          </a:p>
          <a:p>
            <a:endParaRPr lang="en-US" dirty="0" smtClean="0">
              <a:solidFill>
                <a:srgbClr val="FFFFFF"/>
              </a:solidFill>
            </a:endParaRPr>
          </a:p>
          <a:p>
            <a:endParaRPr lang="en-US" dirty="0" smtClean="0"/>
          </a:p>
          <a:p>
            <a:endParaRPr lang="en-US" dirty="0" smtClean="0"/>
          </a:p>
          <a:p>
            <a:endParaRPr lang="en-US" dirty="0"/>
          </a:p>
        </p:txBody>
      </p:sp>
      <p:pic>
        <p:nvPicPr>
          <p:cNvPr id="4098" name="Picture 2" descr="C:\Users\Logan RC\Desktop\resized photos\Picture7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7" y="3093156"/>
            <a:ext cx="3937502" cy="289404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Logan RC\Desktop\resized photos\Picture8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1" y="3093156"/>
            <a:ext cx="4056252" cy="2894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3776" y="3926622"/>
            <a:ext cx="7196328" cy="2321778"/>
          </a:xfrm>
        </p:spPr>
        <p:txBody>
          <a:bodyPr/>
          <a:lstStyle/>
          <a:p>
            <a:pPr>
              <a:buFont typeface="Arial"/>
              <a:buChar char="•"/>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13" name="TextBox 12"/>
          <p:cNvSpPr txBox="1"/>
          <p:nvPr/>
        </p:nvSpPr>
        <p:spPr>
          <a:xfrm>
            <a:off x="493776" y="0"/>
            <a:ext cx="9043403" cy="1446550"/>
          </a:xfrm>
          <a:prstGeom prst="rect">
            <a:avLst/>
          </a:prstGeom>
          <a:noFill/>
        </p:spPr>
        <p:txBody>
          <a:bodyPr wrap="square" rtlCol="0">
            <a:spAutoFit/>
          </a:bodyPr>
          <a:lstStyle/>
          <a:p>
            <a:r>
              <a:rPr lang="en-US" sz="4000" dirty="0" smtClean="0">
                <a:solidFill>
                  <a:schemeClr val="bg1"/>
                </a:solidFill>
              </a:rPr>
              <a:t>   </a:t>
            </a:r>
            <a:r>
              <a:rPr lang="en-US" sz="4400" dirty="0" smtClean="0">
                <a:solidFill>
                  <a:schemeClr val="bg1"/>
                </a:solidFill>
              </a:rPr>
              <a:t>The benefits of the hands-on</a:t>
            </a:r>
          </a:p>
          <a:p>
            <a:r>
              <a:rPr lang="en-US" sz="4400" dirty="0" smtClean="0">
                <a:solidFill>
                  <a:schemeClr val="bg1"/>
                </a:solidFill>
              </a:rPr>
              <a:t>        approach to education</a:t>
            </a:r>
            <a:endParaRPr lang="en-US" sz="4400" dirty="0">
              <a:solidFill>
                <a:schemeClr val="bg1"/>
              </a:solidFill>
            </a:endParaRPr>
          </a:p>
        </p:txBody>
      </p:sp>
      <p:sp>
        <p:nvSpPr>
          <p:cNvPr id="14" name="TextBox 13"/>
          <p:cNvSpPr txBox="1"/>
          <p:nvPr/>
        </p:nvSpPr>
        <p:spPr>
          <a:xfrm>
            <a:off x="2424176" y="2185214"/>
            <a:ext cx="8256524" cy="1508105"/>
          </a:xfrm>
          <a:prstGeom prst="rect">
            <a:avLst/>
          </a:prstGeom>
          <a:noFill/>
        </p:spPr>
        <p:txBody>
          <a:bodyPr wrap="square" rtlCol="0">
            <a:spAutoFit/>
          </a:bodyPr>
          <a:lstStyle/>
          <a:p>
            <a:r>
              <a:rPr lang="en-US" sz="2000" dirty="0" smtClean="0">
                <a:solidFill>
                  <a:srgbClr val="FFFFFF"/>
                </a:solidFill>
              </a:rPr>
              <a:t>Teach maintenance of the environment.</a:t>
            </a:r>
          </a:p>
          <a:p>
            <a:endParaRPr lang="en-US" dirty="0" smtClean="0">
              <a:solidFill>
                <a:srgbClr val="FFFFFF"/>
              </a:solidFill>
            </a:endParaRPr>
          </a:p>
          <a:p>
            <a:endParaRPr lang="en-US" dirty="0" smtClean="0"/>
          </a:p>
          <a:p>
            <a:endParaRPr lang="en-US" dirty="0" smtClean="0"/>
          </a:p>
          <a:p>
            <a:endParaRPr lang="en-US" dirty="0"/>
          </a:p>
        </p:txBody>
      </p:sp>
      <p:pic>
        <p:nvPicPr>
          <p:cNvPr id="5122" name="Picture 2" descr="C:\Users\Logan RC\Desktop\resized photos\Picture9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70" y="2984501"/>
            <a:ext cx="3933304" cy="29845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Logan RC\Desktop\resized photos\Picture10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026" y="2984502"/>
            <a:ext cx="4097294" cy="2983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3776" y="3926622"/>
            <a:ext cx="7196328" cy="2321778"/>
          </a:xfrm>
        </p:spPr>
        <p:txBody>
          <a:bodyPr/>
          <a:lstStyle/>
          <a:p>
            <a:pPr>
              <a:buFont typeface="Arial"/>
              <a:buChar char="•"/>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13" name="TextBox 12"/>
          <p:cNvSpPr txBox="1"/>
          <p:nvPr/>
        </p:nvSpPr>
        <p:spPr>
          <a:xfrm>
            <a:off x="493776" y="0"/>
            <a:ext cx="9043403" cy="1446550"/>
          </a:xfrm>
          <a:prstGeom prst="rect">
            <a:avLst/>
          </a:prstGeom>
          <a:noFill/>
        </p:spPr>
        <p:txBody>
          <a:bodyPr wrap="square" rtlCol="0">
            <a:spAutoFit/>
          </a:bodyPr>
          <a:lstStyle/>
          <a:p>
            <a:r>
              <a:rPr lang="en-US" sz="4000" dirty="0" smtClean="0">
                <a:solidFill>
                  <a:schemeClr val="bg1"/>
                </a:solidFill>
              </a:rPr>
              <a:t>   </a:t>
            </a:r>
            <a:r>
              <a:rPr lang="en-US" sz="4400" dirty="0" smtClean="0">
                <a:solidFill>
                  <a:schemeClr val="bg1"/>
                </a:solidFill>
              </a:rPr>
              <a:t>The benefits of the hands-on</a:t>
            </a:r>
          </a:p>
          <a:p>
            <a:r>
              <a:rPr lang="en-US" sz="4400" dirty="0" smtClean="0">
                <a:solidFill>
                  <a:schemeClr val="bg1"/>
                </a:solidFill>
              </a:rPr>
              <a:t>        approach to education</a:t>
            </a:r>
            <a:endParaRPr lang="en-US" sz="4400" dirty="0">
              <a:solidFill>
                <a:schemeClr val="bg1"/>
              </a:solidFill>
            </a:endParaRPr>
          </a:p>
        </p:txBody>
      </p:sp>
      <p:sp>
        <p:nvSpPr>
          <p:cNvPr id="14" name="TextBox 13"/>
          <p:cNvSpPr txBox="1"/>
          <p:nvPr/>
        </p:nvSpPr>
        <p:spPr>
          <a:xfrm>
            <a:off x="2424176" y="2185214"/>
            <a:ext cx="8256524" cy="1508105"/>
          </a:xfrm>
          <a:prstGeom prst="rect">
            <a:avLst/>
          </a:prstGeom>
          <a:noFill/>
        </p:spPr>
        <p:txBody>
          <a:bodyPr wrap="square" rtlCol="0">
            <a:spAutoFit/>
          </a:bodyPr>
          <a:lstStyle/>
          <a:p>
            <a:r>
              <a:rPr lang="en-US" sz="2000" dirty="0" smtClean="0">
                <a:solidFill>
                  <a:srgbClr val="FFFFFF"/>
                </a:solidFill>
              </a:rPr>
              <a:t>Teach stewardship of the environment.</a:t>
            </a:r>
          </a:p>
          <a:p>
            <a:endParaRPr lang="en-US" dirty="0" smtClean="0">
              <a:solidFill>
                <a:srgbClr val="FFFFFF"/>
              </a:solidFill>
            </a:endParaRPr>
          </a:p>
          <a:p>
            <a:endParaRPr lang="en-US" dirty="0" smtClean="0"/>
          </a:p>
          <a:p>
            <a:endParaRPr lang="en-US" dirty="0" smtClean="0"/>
          </a:p>
          <a:p>
            <a:endParaRPr lang="en-US" dirty="0"/>
          </a:p>
        </p:txBody>
      </p:sp>
      <p:pic>
        <p:nvPicPr>
          <p:cNvPr id="6146" name="Picture 2" descr="C:\Users\Logan RC\Desktop\resized photos\Picture11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20" y="2914450"/>
            <a:ext cx="4025624" cy="305454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ogan RC\Desktop\resized photos\Picture12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43" y="2914450"/>
            <a:ext cx="4143113" cy="3054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3776" y="3926622"/>
            <a:ext cx="7196328" cy="2321778"/>
          </a:xfrm>
        </p:spPr>
        <p:txBody>
          <a:bodyPr/>
          <a:lstStyle/>
          <a:p>
            <a:pPr>
              <a:buFont typeface="Arial"/>
              <a:buChar char="•"/>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13" name="TextBox 12"/>
          <p:cNvSpPr txBox="1"/>
          <p:nvPr/>
        </p:nvSpPr>
        <p:spPr>
          <a:xfrm>
            <a:off x="493776" y="0"/>
            <a:ext cx="9043403" cy="1446550"/>
          </a:xfrm>
          <a:prstGeom prst="rect">
            <a:avLst/>
          </a:prstGeom>
          <a:noFill/>
        </p:spPr>
        <p:txBody>
          <a:bodyPr wrap="square" rtlCol="0">
            <a:spAutoFit/>
          </a:bodyPr>
          <a:lstStyle/>
          <a:p>
            <a:r>
              <a:rPr lang="en-US" sz="4000" dirty="0" smtClean="0">
                <a:solidFill>
                  <a:schemeClr val="bg1"/>
                </a:solidFill>
              </a:rPr>
              <a:t>   </a:t>
            </a:r>
            <a:r>
              <a:rPr lang="en-US" sz="4400" dirty="0" smtClean="0">
                <a:solidFill>
                  <a:schemeClr val="bg1"/>
                </a:solidFill>
              </a:rPr>
              <a:t>The benefits of the hands-on</a:t>
            </a:r>
          </a:p>
          <a:p>
            <a:r>
              <a:rPr lang="en-US" sz="4400" dirty="0" smtClean="0">
                <a:solidFill>
                  <a:schemeClr val="bg1"/>
                </a:solidFill>
              </a:rPr>
              <a:t>        approach to education</a:t>
            </a:r>
            <a:endParaRPr lang="en-US" sz="4400" dirty="0">
              <a:solidFill>
                <a:schemeClr val="bg1"/>
              </a:solidFill>
            </a:endParaRPr>
          </a:p>
        </p:txBody>
      </p:sp>
      <p:sp>
        <p:nvSpPr>
          <p:cNvPr id="14" name="TextBox 13"/>
          <p:cNvSpPr txBox="1"/>
          <p:nvPr/>
        </p:nvSpPr>
        <p:spPr>
          <a:xfrm>
            <a:off x="1657223" y="2185214"/>
            <a:ext cx="8256524" cy="1508105"/>
          </a:xfrm>
          <a:prstGeom prst="rect">
            <a:avLst/>
          </a:prstGeom>
          <a:noFill/>
        </p:spPr>
        <p:txBody>
          <a:bodyPr wrap="square" rtlCol="0">
            <a:spAutoFit/>
          </a:bodyPr>
          <a:lstStyle/>
          <a:p>
            <a:r>
              <a:rPr lang="en-US" sz="2000" dirty="0" smtClean="0">
                <a:solidFill>
                  <a:srgbClr val="FFFFFF"/>
                </a:solidFill>
              </a:rPr>
              <a:t>Stewardship awards us with a flourishing wildlife. </a:t>
            </a:r>
          </a:p>
          <a:p>
            <a:endParaRPr lang="en-US" dirty="0" smtClean="0">
              <a:solidFill>
                <a:srgbClr val="FFFFFF"/>
              </a:solidFill>
            </a:endParaRPr>
          </a:p>
          <a:p>
            <a:endParaRPr lang="en-US" dirty="0" smtClean="0"/>
          </a:p>
          <a:p>
            <a:endParaRPr lang="en-US" dirty="0" smtClean="0"/>
          </a:p>
          <a:p>
            <a:endParaRPr lang="en-US" dirty="0"/>
          </a:p>
        </p:txBody>
      </p:sp>
      <p:pic>
        <p:nvPicPr>
          <p:cNvPr id="10" name="Picture 9" descr="432331_orig.jpg"/>
          <p:cNvPicPr>
            <a:picLocks noChangeAspect="1"/>
          </p:cNvPicPr>
          <p:nvPr/>
        </p:nvPicPr>
        <p:blipFill>
          <a:blip r:embed="rId2"/>
          <a:stretch>
            <a:fillRect/>
          </a:stretch>
        </p:blipFill>
        <p:spPr>
          <a:xfrm>
            <a:off x="493777" y="2884939"/>
            <a:ext cx="3894338" cy="3158361"/>
          </a:xfrm>
          <a:prstGeom prst="rect">
            <a:avLst/>
          </a:prstGeom>
        </p:spPr>
      </p:pic>
      <p:pic>
        <p:nvPicPr>
          <p:cNvPr id="7170" name="Picture 2" descr="C:\Users\Logan RC\Desktop\resized photos\Picture14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022" y="2884940"/>
            <a:ext cx="4162436" cy="3158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p:txBody>
          <a:bodyPr/>
          <a:lstStyle/>
          <a:p>
            <a:pPr>
              <a:buFont typeface="Arial"/>
              <a:buChar char="•"/>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15" name="Text Placeholder 14"/>
          <p:cNvSpPr>
            <a:spLocks noGrp="1"/>
          </p:cNvSpPr>
          <p:nvPr>
            <p:ph type="body" sz="half" idx="2"/>
          </p:nvPr>
        </p:nvSpPr>
        <p:spPr>
          <a:xfrm>
            <a:off x="608946" y="107950"/>
            <a:ext cx="3250360" cy="3935412"/>
          </a:xfrm>
        </p:spPr>
        <p:txBody>
          <a:bodyPr/>
          <a:lstStyle/>
          <a:p>
            <a:r>
              <a:rPr lang="en-US" sz="2300" dirty="0" smtClean="0">
                <a:solidFill>
                  <a:schemeClr val="bg1"/>
                </a:solidFill>
              </a:rPr>
              <a:t>“The most important part of participating in natural systems, or more generally, nature, is allowing yourself to feel it, breathe it, to get your feet wet or cold, and then you gain an appreciation for it. You end up building a relationship with your natural world. As you build a relationship with it, you begin to care about it.”  </a:t>
            </a:r>
          </a:p>
          <a:p>
            <a:r>
              <a:rPr lang="en-US" sz="2300" dirty="0" smtClean="0">
                <a:solidFill>
                  <a:schemeClr val="bg1"/>
                </a:solidFill>
              </a:rPr>
              <a:t>-Amy Lambert</a:t>
            </a:r>
          </a:p>
          <a:p>
            <a:r>
              <a:rPr lang="en-US" sz="1600" dirty="0" smtClean="0">
                <a:solidFill>
                  <a:schemeClr val="bg1"/>
                </a:solidFill>
              </a:rPr>
              <a:t>Board of Directors</a:t>
            </a:r>
          </a:p>
          <a:p>
            <a:r>
              <a:rPr lang="en-US" sz="1600" dirty="0" smtClean="0">
                <a:solidFill>
                  <a:schemeClr val="bg1"/>
                </a:solidFill>
              </a:rPr>
              <a:t>Friends of North Creek Forest</a:t>
            </a:r>
          </a:p>
          <a:p>
            <a:r>
              <a:rPr lang="en-US" sz="1600" dirty="0" smtClean="0">
                <a:solidFill>
                  <a:schemeClr val="bg1"/>
                </a:solidFill>
              </a:rPr>
              <a:t>PhD Conservation Biology</a:t>
            </a:r>
          </a:p>
          <a:p>
            <a:r>
              <a:rPr lang="en-US" sz="1600" dirty="0" smtClean="0">
                <a:solidFill>
                  <a:schemeClr val="bg1"/>
                </a:solidFill>
              </a:rPr>
              <a:t>University of Washington</a:t>
            </a:r>
          </a:p>
        </p:txBody>
      </p:sp>
      <p:pic>
        <p:nvPicPr>
          <p:cNvPr id="8194" name="Picture 2" descr="C:\Users\Logan RC\Desktop\resized photos\Picture15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4" y="235902"/>
            <a:ext cx="3987801" cy="300101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Logan RC\Desktop\resized photos\Picture16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3" y="3555999"/>
            <a:ext cx="3987801" cy="2991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1679</TotalTime>
  <Words>474</Words>
  <Application>Microsoft Macintosh PowerPoint</Application>
  <PresentationFormat>On-screen Show (4:3)</PresentationFormat>
  <Paragraphs>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Habitat</vt:lpstr>
      <vt:lpstr>Education in the North Creek                      Forest</vt:lpstr>
      <vt:lpstr>Our Mission</vt:lpstr>
      <vt:lpstr>Why do we Educate?</vt:lpstr>
      <vt:lpstr>PowerPoint Presentation</vt:lpstr>
      <vt:lpstr>PowerPoint Presentation</vt:lpstr>
      <vt:lpstr>PowerPoint Presentation</vt:lpstr>
      <vt:lpstr>PowerPoint Presentation</vt:lpstr>
      <vt:lpstr>PowerPoint Presentation</vt:lpstr>
      <vt:lpstr>PowerPoint Presentation</vt:lpstr>
      <vt:lpstr>Education and restoration…</vt:lpstr>
      <vt:lpstr>Habitat for wildlife…</vt:lpstr>
      <vt:lpstr>  We are all…                                     </vt:lpstr>
      <vt:lpstr>For more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Manaloto</dc:creator>
  <cp:lastModifiedBy>James Freese</cp:lastModifiedBy>
  <cp:revision>26</cp:revision>
  <dcterms:created xsi:type="dcterms:W3CDTF">2013-12-09T01:58:54Z</dcterms:created>
  <dcterms:modified xsi:type="dcterms:W3CDTF">2015-05-13T12:47:53Z</dcterms:modified>
</cp:coreProperties>
</file>